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BDF0A-4C2B-476B-8575-7C2427C2C567}">
          <p14:sldIdLst>
            <p14:sldId id="256"/>
            <p14:sldId id="257"/>
          </p14:sldIdLst>
        </p14:section>
        <p14:section name="Untitled Section" id="{D5F4D923-1CB1-4C0C-9FC6-6BCD8419A265}">
          <p14:sldIdLst>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 y="1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t>30-05-2017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t>‹#›</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ISO 19152:2012  - </a:t>
            </a:r>
            <a:r>
              <a:rPr lang="en-GB" dirty="0" smtClean="0"/>
              <a:t>The Australian and New Zealand Spatial Information Council</a:t>
            </a:r>
            <a:r>
              <a:rPr lang="en-GB" baseline="0" dirty="0" smtClean="0"/>
              <a:t> - </a:t>
            </a:r>
            <a:r>
              <a:rPr lang="en-GB" dirty="0" smtClean="0"/>
              <a:t>Intergovernmental Committee on Surveying and Mapping</a:t>
            </a:r>
            <a:r>
              <a:rPr lang="da-DK"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OGC's potential role in "Scaling up Responsible Land Governance"</a:t>
            </a:r>
          </a:p>
          <a:p>
            <a:endParaRPr lang="en-GB" b="0" dirty="0"/>
          </a:p>
        </p:txBody>
      </p:sp>
      <p:sp>
        <p:nvSpPr>
          <p:cNvPr id="4" name="Slide Number Placeholder 3"/>
          <p:cNvSpPr>
            <a:spLocks noGrp="1"/>
          </p:cNvSpPr>
          <p:nvPr>
            <p:ph type="sldNum" sz="quarter" idx="10"/>
          </p:nvPr>
        </p:nvSpPr>
        <p:spPr/>
        <p:txBody>
          <a:bodyPr/>
          <a:lstStyle/>
          <a:p>
            <a:fld id="{A5874EA0-E96F-4A9F-BECE-F82ED93FDC31}" type="slidenum">
              <a:rPr lang="da-DK" smtClean="0"/>
              <a:t>4</a:t>
            </a:fld>
            <a:endParaRPr lang="da-DK"/>
          </a:p>
        </p:txBody>
      </p:sp>
    </p:spTree>
    <p:extLst>
      <p:ext uri="{BB962C8B-B14F-4D97-AF65-F5344CB8AC3E}">
        <p14:creationId xmlns:p14="http://schemas.microsoft.com/office/powerpoint/2010/main" val="214585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solidFill>
                  <a:srgbClr val="00B050"/>
                </a:solidFill>
              </a:rPr>
              <a:t>PostGIS</a:t>
            </a:r>
            <a:r>
              <a:rPr lang="en-GB" dirty="0" smtClean="0">
                <a:solidFill>
                  <a:srgbClr val="00B050"/>
                </a:solidFill>
              </a:rPr>
              <a:t>/ PostgreSQL</a:t>
            </a:r>
            <a:endParaRPr lang="en-GB" dirty="0"/>
          </a:p>
        </p:txBody>
      </p:sp>
      <p:sp>
        <p:nvSpPr>
          <p:cNvPr id="4" name="Slide Number Placeholder 3"/>
          <p:cNvSpPr>
            <a:spLocks noGrp="1"/>
          </p:cNvSpPr>
          <p:nvPr>
            <p:ph type="sldNum" sz="quarter" idx="10"/>
          </p:nvPr>
        </p:nvSpPr>
        <p:spPr/>
        <p:txBody>
          <a:bodyPr/>
          <a:lstStyle/>
          <a:p>
            <a:fld id="{A5874EA0-E96F-4A9F-BECE-F82ED93FDC31}" type="slidenum">
              <a:rPr lang="da-DK" smtClean="0"/>
              <a:t>5</a:t>
            </a:fld>
            <a:endParaRPr lang="da-DK"/>
          </a:p>
        </p:txBody>
      </p:sp>
    </p:spTree>
    <p:extLst>
      <p:ext uri="{BB962C8B-B14F-4D97-AF65-F5344CB8AC3E}">
        <p14:creationId xmlns:p14="http://schemas.microsoft.com/office/powerpoint/2010/main" val="272664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Mandate: - </a:t>
            </a:r>
            <a:r>
              <a:rPr lang="en-GB" sz="1200" kern="1200" dirty="0" smtClean="0">
                <a:solidFill>
                  <a:schemeClr val="tx1"/>
                </a:solidFill>
                <a:effectLst/>
                <a:latin typeface="+mn-lt"/>
                <a:ea typeface="+mn-ea"/>
                <a:cs typeface="+mn-cs"/>
              </a:rPr>
              <a:t>to ‘promote standards’, - perform QGIS-based testing of </a:t>
            </a:r>
            <a:r>
              <a:rPr lang="en-GB" sz="1200" kern="1200" dirty="0" err="1" smtClean="0">
                <a:solidFill>
                  <a:schemeClr val="tx1"/>
                </a:solidFill>
                <a:effectLst/>
                <a:latin typeface="+mn-lt"/>
                <a:ea typeface="+mn-ea"/>
                <a:cs typeface="+mn-cs"/>
              </a:rPr>
              <a:t>InfraGML</a:t>
            </a:r>
            <a:r>
              <a:rPr lang="en-GB" sz="1200" kern="1200" dirty="0" smtClean="0">
                <a:solidFill>
                  <a:schemeClr val="tx1"/>
                </a:solidFill>
                <a:effectLst/>
                <a:latin typeface="+mn-lt"/>
                <a:ea typeface="+mn-ea"/>
                <a:cs typeface="+mn-cs"/>
              </a:rPr>
              <a:t>, and </a:t>
            </a:r>
          </a:p>
          <a:p>
            <a:r>
              <a:rPr lang="en-GB" sz="1200" kern="1200" dirty="0" smtClean="0">
                <a:solidFill>
                  <a:schemeClr val="tx1"/>
                </a:solidFill>
                <a:effectLst/>
                <a:latin typeface="+mn-lt"/>
                <a:ea typeface="+mn-ea"/>
                <a:cs typeface="+mn-cs"/>
              </a:rPr>
              <a:t>- structuring of modules of QGIS plug-ins, to allow for joint development and yet provide applications which are fit for diverse legal/ administrative settings.</a:t>
            </a:r>
            <a:endParaRPr lang="da-DK" dirty="0" smtClean="0"/>
          </a:p>
          <a:p>
            <a:endParaRPr lang="en-GB" dirty="0"/>
          </a:p>
        </p:txBody>
      </p:sp>
      <p:sp>
        <p:nvSpPr>
          <p:cNvPr id="4" name="Slide Number Placeholder 3"/>
          <p:cNvSpPr>
            <a:spLocks noGrp="1"/>
          </p:cNvSpPr>
          <p:nvPr>
            <p:ph type="sldNum" sz="quarter" idx="10"/>
          </p:nvPr>
        </p:nvSpPr>
        <p:spPr/>
        <p:txBody>
          <a:bodyPr/>
          <a:lstStyle/>
          <a:p>
            <a:fld id="{A5874EA0-E96F-4A9F-BECE-F82ED93FDC31}" type="slidenum">
              <a:rPr lang="da-DK" smtClean="0"/>
              <a:t>9</a:t>
            </a:fld>
            <a:endParaRPr lang="da-DK"/>
          </a:p>
        </p:txBody>
      </p:sp>
    </p:spTree>
    <p:extLst>
      <p:ext uri="{BB962C8B-B14F-4D97-AF65-F5344CB8AC3E}">
        <p14:creationId xmlns:p14="http://schemas.microsoft.com/office/powerpoint/2010/main" val="41324692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11" name="Rektangel 10"/>
          <p:cNvSpPr/>
          <p:nvPr userDrawn="1"/>
        </p:nvSpPr>
        <p:spPr>
          <a:xfrm>
            <a:off x="610256" y="3861048"/>
            <a:ext cx="7920880" cy="1296144"/>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hasCustomPrompt="1"/>
          </p:nvPr>
        </p:nvSpPr>
        <p:spPr>
          <a:xfrm>
            <a:off x="685800" y="2130425"/>
            <a:ext cx="7772400" cy="1470025"/>
          </a:xfrm>
        </p:spPr>
        <p:txBody>
          <a:bodyPr/>
          <a:lstStyle>
            <a:lvl1pPr algn="ctr">
              <a:defRPr b="1" cap="all" spc="200" baseline="0">
                <a:solidFill>
                  <a:srgbClr val="211A52"/>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9E7A4F2D-3E4C-4B5D-BE90-617E350CBCB0}" type="datetime1">
              <a:rPr lang="en-US" smtClean="0"/>
              <a:t>5/30/2017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3" name="Undertitel 2"/>
          <p:cNvSpPr>
            <a:spLocks noGrp="1"/>
          </p:cNvSpPr>
          <p:nvPr>
            <p:ph type="subTitle" idx="1" hasCustomPrompt="1"/>
          </p:nvPr>
        </p:nvSpPr>
        <p:spPr>
          <a:xfrm>
            <a:off x="683568" y="3933056"/>
            <a:ext cx="7776864" cy="1152128"/>
          </a:xfrm>
        </p:spPr>
        <p:txBody>
          <a:bodyPr anchor="ctr"/>
          <a:lstStyle>
            <a:lvl1pPr marL="0" indent="0" algn="ctr">
              <a:buNone/>
              <a:defRPr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err="1" smtClean="0"/>
              <a:t>Click</a:t>
            </a:r>
            <a:r>
              <a:rPr lang="da-DK" dirty="0" smtClean="0"/>
              <a:t> to </a:t>
            </a:r>
            <a:r>
              <a:rPr lang="da-DK" dirty="0" err="1" smtClean="0"/>
              <a:t>edit</a:t>
            </a:r>
            <a:endParaRPr lang="da-DK" dirty="0"/>
          </a:p>
        </p:txBody>
      </p:sp>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301957938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653136"/>
            <a:ext cx="5486400" cy="566738"/>
          </a:xfrm>
        </p:spPr>
        <p:txBody>
          <a:bodyPr anchor="b">
            <a:normAutofit/>
          </a:bodyPr>
          <a:lstStyle>
            <a:lvl1pPr algn="ctr">
              <a:defRPr sz="2400" b="0"/>
            </a:lvl1pPr>
          </a:lstStyle>
          <a:p>
            <a:r>
              <a:rPr lang="da-DK" dirty="0" err="1" smtClean="0"/>
              <a:t>Click</a:t>
            </a:r>
            <a:r>
              <a:rPr lang="da-DK" dirty="0" smtClean="0"/>
              <a:t> to </a:t>
            </a:r>
            <a:r>
              <a:rPr lang="da-DK" dirty="0" err="1" smtClean="0"/>
              <a:t>edit</a:t>
            </a:r>
            <a:endParaRPr lang="da-DK" dirty="0"/>
          </a:p>
        </p:txBody>
      </p:sp>
      <p:sp>
        <p:nvSpPr>
          <p:cNvPr id="3" name="Pladsholder til billede 2"/>
          <p:cNvSpPr>
            <a:spLocks noGrp="1"/>
          </p:cNvSpPr>
          <p:nvPr>
            <p:ph type="pic" idx="1" hasCustomPrompt="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4" name="Pladsholder til tekst 3"/>
          <p:cNvSpPr>
            <a:spLocks noGrp="1"/>
          </p:cNvSpPr>
          <p:nvPr>
            <p:ph type="body" sz="half" idx="2" hasCustomPrompt="1"/>
          </p:nvPr>
        </p:nvSpPr>
        <p:spPr>
          <a:xfrm>
            <a:off x="1792288" y="5367338"/>
            <a:ext cx="5486400" cy="509934"/>
          </a:xfrm>
        </p:spPr>
        <p:txBody>
          <a:bodyPr>
            <a:normAutofit/>
          </a:bodyPr>
          <a:lstStyle>
            <a:lvl1pPr marL="0" indent="0" algn="ctr">
              <a:buNone/>
              <a:defRPr sz="1800">
                <a:solidFill>
                  <a:srgbClr val="5461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59811876-57C1-4E57-B3D5-811D4A7749BD}" type="datetime1">
              <a:rPr lang="en-US" smtClean="0"/>
              <a:t>5/30/2017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17874618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page picture - blu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5" name="Pladsholder til dato 4"/>
          <p:cNvSpPr>
            <a:spLocks noGrp="1"/>
          </p:cNvSpPr>
          <p:nvPr>
            <p:ph type="dt" sz="half" idx="10"/>
          </p:nvPr>
        </p:nvSpPr>
        <p:spPr/>
        <p:txBody>
          <a:bodyPr/>
          <a:lstStyle/>
          <a:p>
            <a:fld id="{A027A2E2-4A97-4510-BCDE-7B7FE2925400}" type="datetime1">
              <a:rPr lang="en-US" smtClean="0"/>
              <a:t>5/30/2017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Titel 1"/>
          <p:cNvSpPr>
            <a:spLocks noGrp="1"/>
          </p:cNvSpPr>
          <p:nvPr>
            <p:ph type="title" hasCustomPrompt="1"/>
          </p:nvPr>
        </p:nvSpPr>
        <p:spPr>
          <a:xfrm>
            <a:off x="755576" y="3573016"/>
            <a:ext cx="7632848" cy="2232248"/>
          </a:xfrm>
        </p:spPr>
        <p:txBody>
          <a:bodyPr anchor="t">
            <a:normAutofit/>
          </a:bodyPr>
          <a:lstStyle>
            <a:lvl1pPr algn="ctr">
              <a:defRPr sz="2400" b="0" i="0" cap="all" baseline="0">
                <a:solidFill>
                  <a:srgbClr val="211A52"/>
                </a:solidFill>
              </a:defRPr>
            </a:lvl1pPr>
          </a:lstStyle>
          <a:p>
            <a:r>
              <a:rPr lang="da-DK" dirty="0" err="1" smtClean="0"/>
              <a:t>Click</a:t>
            </a:r>
            <a:r>
              <a:rPr lang="da-DK" dirty="0" smtClean="0"/>
              <a:t> to </a:t>
            </a:r>
            <a:r>
              <a:rPr lang="da-DK" dirty="0" err="1" smtClean="0"/>
              <a:t>edit</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page picture - whit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2" name="Titel 1"/>
          <p:cNvSpPr>
            <a:spLocks noGrp="1"/>
          </p:cNvSpPr>
          <p:nvPr>
            <p:ph type="title" hasCustomPrompt="1"/>
          </p:nvPr>
        </p:nvSpPr>
        <p:spPr>
          <a:xfrm>
            <a:off x="827584" y="3573016"/>
            <a:ext cx="7488832" cy="2232248"/>
          </a:xfrm>
        </p:spPr>
        <p:txBody>
          <a:bodyPr anchor="t">
            <a:normAutofit/>
          </a:bodyPr>
          <a:lstStyle>
            <a:lvl1pPr algn="ctr">
              <a:defRPr sz="2400" b="0"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48E127FB-E98B-4846-B79F-E8A32E28DB0F}" type="datetime1">
              <a:rPr lang="en-US" smtClean="0"/>
              <a:t>5/30/2017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34301296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ishing 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5" name="Rektangel 4"/>
          <p:cNvSpPr/>
          <p:nvPr userDrawn="1"/>
        </p:nvSpPr>
        <p:spPr>
          <a:xfrm>
            <a:off x="611560" y="2492896"/>
            <a:ext cx="7920880" cy="1584176"/>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hasCustomPrompt="1"/>
          </p:nvPr>
        </p:nvSpPr>
        <p:spPr>
          <a:xfrm>
            <a:off x="685800" y="2562473"/>
            <a:ext cx="7772400" cy="1470025"/>
          </a:xfrm>
        </p:spPr>
        <p:txBody>
          <a:bodyPr/>
          <a:lstStyle>
            <a:lvl1pPr algn="ctr">
              <a:defRPr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04595749-9A07-4D32-9BA1-70B5CAE1178C}" type="datetime1">
              <a:rPr lang="en-US" smtClean="0"/>
              <a:t>5/30/2017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pic>
        <p:nvPicPr>
          <p:cNvPr id="9" name="Bille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2036BE53-6C39-4C63-9F8D-3493893D403B}" type="datetime1">
              <a:rPr lang="en-US" smtClean="0"/>
              <a:t>5/30/2017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7" name="Pladsholder til titel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457200" y="1600201"/>
            <a:ext cx="8229600" cy="4277071"/>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65552554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0775C8BB-F69C-41F0-97E2-212D172D3B53}" type="datetime1">
              <a:rPr lang="en-US" smtClean="0"/>
              <a:t>5/30/2017</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a:t>
            </a:fld>
            <a:endParaRPr lang="da-DK" dirty="0"/>
          </a:p>
        </p:txBody>
      </p:sp>
      <p:sp>
        <p:nvSpPr>
          <p:cNvPr id="5" name="Pladsholder til indhold 2"/>
          <p:cNvSpPr>
            <a:spLocks noGrp="1"/>
          </p:cNvSpPr>
          <p:nvPr>
            <p:ph idx="1" hasCustomPrompt="1"/>
          </p:nvPr>
        </p:nvSpPr>
        <p:spPr>
          <a:xfrm>
            <a:off x="457200" y="1600201"/>
            <a:ext cx="8229600" cy="4375868"/>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dirty="0" err="1" smtClean="0"/>
              <a:t>Click</a:t>
            </a:r>
            <a:r>
              <a:rPr lang="da-DK" dirty="0" smtClean="0"/>
              <a:t> to </a:t>
            </a:r>
            <a:r>
              <a:rPr lang="da-DK" dirty="0" err="1" smtClean="0"/>
              <a:t>edit</a:t>
            </a:r>
            <a:endParaRPr lang="da-DK" dirty="0" smtClean="0"/>
          </a:p>
          <a:p>
            <a:pPr lvl="0"/>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39721175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aragraph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2984971"/>
            <a:ext cx="7772400" cy="1362075"/>
          </a:xfrm>
        </p:spPr>
        <p:txBody>
          <a:bodyPr anchor="t"/>
          <a:lstStyle>
            <a:lvl1pPr algn="ctr">
              <a:defRPr sz="2400" b="0" cap="all"/>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722313" y="1484784"/>
            <a:ext cx="7772400" cy="1500187"/>
          </a:xfrm>
        </p:spPr>
        <p:txBody>
          <a:bodyPr anchor="b"/>
          <a:lstStyle>
            <a:lvl1pPr marL="0" indent="0" algn="ctr">
              <a:buNone/>
              <a:defRPr sz="2000">
                <a:solidFill>
                  <a:srgbClr val="5461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CLICK TO EDIT</a:t>
            </a:r>
          </a:p>
        </p:txBody>
      </p:sp>
      <p:sp>
        <p:nvSpPr>
          <p:cNvPr id="4" name="Pladsholder til dato 3"/>
          <p:cNvSpPr>
            <a:spLocks noGrp="1"/>
          </p:cNvSpPr>
          <p:nvPr>
            <p:ph type="dt" sz="half" idx="10"/>
          </p:nvPr>
        </p:nvSpPr>
        <p:spPr/>
        <p:txBody>
          <a:bodyPr/>
          <a:lstStyle/>
          <a:p>
            <a:fld id="{E70A62B0-E7E2-4CF5-913E-3C1EE37363B7}" type="datetime1">
              <a:rPr lang="en-US" smtClean="0"/>
              <a:t>5/30/2017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413030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8E2A3FD1-DFEE-478F-8764-EA4A12E6E420}" type="datetime1">
              <a:rPr lang="en-US" smtClean="0"/>
              <a:t>5/30/2017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457200" y="1556793"/>
            <a:ext cx="3970784" cy="4392488"/>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indhold 2"/>
          <p:cNvSpPr>
            <a:spLocks noGrp="1"/>
          </p:cNvSpPr>
          <p:nvPr>
            <p:ph idx="13" hasCustomPrompt="1"/>
          </p:nvPr>
        </p:nvSpPr>
        <p:spPr>
          <a:xfrm>
            <a:off x="4716016" y="1556793"/>
            <a:ext cx="3970784" cy="4392488"/>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5" name="Pladsholder til tekst 4"/>
          <p:cNvSpPr>
            <a:spLocks noGrp="1"/>
          </p:cNvSpPr>
          <p:nvPr>
            <p:ph type="body" sz="quarter" idx="3" hasCustomPrompt="1"/>
          </p:nvPr>
        </p:nvSpPr>
        <p:spPr>
          <a:xfrm>
            <a:off x="4645025" y="1535113"/>
            <a:ext cx="4041775" cy="639762"/>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7" name="Pladsholder til dato 6"/>
          <p:cNvSpPr>
            <a:spLocks noGrp="1"/>
          </p:cNvSpPr>
          <p:nvPr>
            <p:ph type="dt" sz="half" idx="10"/>
          </p:nvPr>
        </p:nvSpPr>
        <p:spPr/>
        <p:txBody>
          <a:bodyPr/>
          <a:lstStyle/>
          <a:p>
            <a:fld id="{87613CBE-7DAD-4AD6-A447-AE25CEF4DF49}" type="datetime1">
              <a:rPr lang="en-US" smtClean="0"/>
              <a:t>5/30/2017</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t>‹#›</a:t>
            </a:fld>
            <a:endParaRPr lang="da-DK"/>
          </a:p>
        </p:txBody>
      </p:sp>
      <p:sp>
        <p:nvSpPr>
          <p:cNvPr id="10" name="Pladsholder til indhold 2"/>
          <p:cNvSpPr>
            <a:spLocks noGrp="1"/>
          </p:cNvSpPr>
          <p:nvPr>
            <p:ph idx="13" hasCustomPrompt="1"/>
          </p:nvPr>
        </p:nvSpPr>
        <p:spPr>
          <a:xfrm>
            <a:off x="467544" y="2204864"/>
            <a:ext cx="4032448"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11" name="Pladsholder til indhold 2"/>
          <p:cNvSpPr>
            <a:spLocks noGrp="1"/>
          </p:cNvSpPr>
          <p:nvPr>
            <p:ph idx="14" hasCustomPrompt="1"/>
          </p:nvPr>
        </p:nvSpPr>
        <p:spPr>
          <a:xfrm>
            <a:off x="4633664" y="2204864"/>
            <a:ext cx="4042792"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D0C2A6F4-40AE-463F-85E5-665BB46F1CBB}" type="datetime1">
              <a:rPr lang="en-US" smtClean="0"/>
              <a:t>5/30/2017</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58583833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D8E1AC8-7F67-46F6-B557-46F7F820EB38}" type="datetime1">
              <a:rPr lang="en-US" smtClean="0"/>
              <a:t>5/30/2017</a:t>
            </a:fld>
            <a:endParaRPr lang="da-DK"/>
          </a:p>
        </p:txBody>
      </p:sp>
      <p:sp>
        <p:nvSpPr>
          <p:cNvPr id="4" name="Pladsholder til diasnummer 3"/>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14804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p:spPr>
        <p:txBody>
          <a:bodyPr anchor="b">
            <a:normAutofit/>
          </a:bodyPr>
          <a:lstStyle>
            <a:lvl1pPr algn="l">
              <a:defRPr sz="1800" b="1"/>
            </a:lvl1pPr>
          </a:lstStyle>
          <a:p>
            <a:r>
              <a:rPr lang="da-DK" dirty="0" err="1" smtClean="0"/>
              <a:t>Click</a:t>
            </a:r>
            <a:r>
              <a:rPr lang="da-DK" dirty="0" smtClean="0"/>
              <a:t> to </a:t>
            </a:r>
            <a:r>
              <a:rPr lang="da-DK" dirty="0" err="1" smtClean="0"/>
              <a:t>edit</a:t>
            </a:r>
            <a:endParaRPr lang="da-DK" dirty="0"/>
          </a:p>
        </p:txBody>
      </p:sp>
      <p:sp>
        <p:nvSpPr>
          <p:cNvPr id="4" name="Pladsholder til tekst 3"/>
          <p:cNvSpPr>
            <a:spLocks noGrp="1"/>
          </p:cNvSpPr>
          <p:nvPr>
            <p:ph type="body" sz="half" idx="2" hasCustomPrompt="1"/>
          </p:nvPr>
        </p:nvSpPr>
        <p:spPr>
          <a:xfrm>
            <a:off x="457200" y="1435101"/>
            <a:ext cx="3008313" cy="444217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794A86D9-E5D1-499F-92A5-9D5B7169092D}" type="datetime1">
              <a:rPr lang="en-US" smtClean="0"/>
              <a:t>5/30/2017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3635896" y="260648"/>
            <a:ext cx="4824536" cy="5616624"/>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p:nvPr>
        </p:nvSpPr>
        <p:spPr>
          <a:xfrm>
            <a:off x="457200" y="1600201"/>
            <a:ext cx="8229600" cy="4349079"/>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54616E"/>
                </a:solidFill>
              </a:defRPr>
            </a:lvl1pPr>
          </a:lstStyle>
          <a:p>
            <a:fld id="{A355CBA8-7D2E-46F8-A8E5-BD7BACFEDE84}" type="datetime1">
              <a:rPr lang="en-US" smtClean="0"/>
              <a:t>5/30/2017</a:t>
            </a:fld>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54616E"/>
                </a:solidFill>
              </a:defRPr>
            </a:lvl1pPr>
          </a:lstStyle>
          <a:p>
            <a:fld id="{409B8A6B-2702-4E09-BF63-7CC1F22DFC4D}" type="slidenum">
              <a:rPr lang="da-DK" smtClean="0"/>
              <a:pPr/>
              <a:t>‹#›</a:t>
            </a:fld>
            <a:endParaRPr lang="da-DK" dirty="0"/>
          </a:p>
        </p:txBody>
      </p:sp>
      <p:pic>
        <p:nvPicPr>
          <p:cNvPr id="5" name="Billed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140899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transition>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kern="1200" baseline="0">
          <a:solidFill>
            <a:srgbClr val="211A5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pengeospatial.org/blog/237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dm.gltn.net/docs/1_4/"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gdmc.nl/3DCadastres/workshop2011/documents/005_presentation.pdf"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zproxy.utwente.nl:2048/login?url=https://webapps.itc.utwente.nl/library/2015/conf/lemmen_str.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23129/LEGEND-Land-Policy-Bulletin4.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smtClean="0"/>
              <a:t>Harmonization </a:t>
            </a:r>
            <a:r>
              <a:rPr lang="da-DK" dirty="0" smtClean="0"/>
              <a:t>of standards-</a:t>
            </a:r>
            <a:br>
              <a:rPr lang="da-DK" dirty="0" smtClean="0"/>
            </a:br>
            <a:r>
              <a:rPr lang="da-DK" dirty="0" smtClean="0"/>
              <a:t>the iso 19152:2012 Ladm-family</a:t>
            </a:r>
            <a:endParaRPr lang="en-GB" dirty="0"/>
          </a:p>
        </p:txBody>
      </p:sp>
      <p:sp>
        <p:nvSpPr>
          <p:cNvPr id="3" name="Subtitle 2"/>
          <p:cNvSpPr>
            <a:spLocks noGrp="1"/>
          </p:cNvSpPr>
          <p:nvPr>
            <p:ph type="subTitle" idx="1"/>
          </p:nvPr>
        </p:nvSpPr>
        <p:spPr/>
        <p:txBody>
          <a:bodyPr>
            <a:normAutofit/>
          </a:bodyPr>
          <a:lstStyle/>
          <a:p>
            <a:r>
              <a:rPr lang="da-DK" dirty="0" smtClean="0"/>
              <a:t>Erik Stubkjær, Paul Scarponcini</a:t>
            </a:r>
          </a:p>
          <a:p>
            <a:pPr>
              <a:spcBef>
                <a:spcPts val="0"/>
              </a:spcBef>
            </a:pPr>
            <a:endParaRPr lang="da-DK" dirty="0" smtClean="0"/>
          </a:p>
          <a:p>
            <a:r>
              <a:rPr lang="da-DK" dirty="0" smtClean="0"/>
              <a:t>OGC L</a:t>
            </a:r>
            <a:r>
              <a:rPr lang="da-DK" cap="none" dirty="0" smtClean="0"/>
              <a:t>andAdmin DWG, 21. </a:t>
            </a:r>
            <a:r>
              <a:rPr lang="en-GB" dirty="0" smtClean="0"/>
              <a:t>M</a:t>
            </a:r>
            <a:r>
              <a:rPr lang="en-GB" cap="none" dirty="0" smtClean="0"/>
              <a:t>arch</a:t>
            </a:r>
            <a:r>
              <a:rPr lang="en-GB" dirty="0" smtClean="0"/>
              <a:t> 2017, </a:t>
            </a:r>
            <a:r>
              <a:rPr lang="en-GB" dirty="0" err="1" smtClean="0"/>
              <a:t>DelfT</a:t>
            </a:r>
            <a:endParaRPr lang="en-GB" dirty="0"/>
          </a:p>
        </p:txBody>
      </p:sp>
    </p:spTree>
    <p:extLst>
      <p:ext uri="{BB962C8B-B14F-4D97-AF65-F5344CB8AC3E}">
        <p14:creationId xmlns:p14="http://schemas.microsoft.com/office/powerpoint/2010/main" val="42167414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Erik </a:t>
            </a:r>
            <a:r>
              <a:rPr lang="da-DK" smtClean="0"/>
              <a:t>Stubkjær   &amp;                  </a:t>
            </a:r>
            <a:r>
              <a:rPr lang="da-DK" dirty="0" smtClean="0"/>
              <a:t>Paul Scarponcini</a:t>
            </a:r>
            <a:br>
              <a:rPr lang="da-DK" dirty="0" smtClean="0"/>
            </a:br>
            <a:r>
              <a:rPr lang="da-DK" smtClean="0"/>
              <a:t> </a:t>
            </a:r>
            <a:r>
              <a:rPr lang="da-DK" cap="none" smtClean="0"/>
              <a:t>est@land.aau.dk           Paul.Scarponcini@bentley.com</a:t>
            </a:r>
            <a:endParaRPr lang="en-GB" cap="none" dirty="0"/>
          </a:p>
        </p:txBody>
      </p:sp>
    </p:spTree>
    <p:extLst>
      <p:ext uri="{BB962C8B-B14F-4D97-AF65-F5344CB8AC3E}">
        <p14:creationId xmlns:p14="http://schemas.microsoft.com/office/powerpoint/2010/main" val="42343887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Overview</a:t>
            </a:r>
            <a:endParaRPr lang="en-GB" dirty="0"/>
          </a:p>
        </p:txBody>
      </p:sp>
      <p:sp>
        <p:nvSpPr>
          <p:cNvPr id="3" name="Content Placeholder 2"/>
          <p:cNvSpPr>
            <a:spLocks noGrp="1"/>
          </p:cNvSpPr>
          <p:nvPr>
            <p:ph idx="1"/>
          </p:nvPr>
        </p:nvSpPr>
        <p:spPr/>
        <p:txBody>
          <a:bodyPr/>
          <a:lstStyle/>
          <a:p>
            <a:r>
              <a:rPr lang="da-DK" dirty="0" smtClean="0"/>
              <a:t>The universe of discourse</a:t>
            </a:r>
          </a:p>
          <a:p>
            <a:r>
              <a:rPr lang="da-DK" dirty="0" smtClean="0"/>
              <a:t>Members of the Land Administration Domain Model family and their scope</a:t>
            </a:r>
          </a:p>
          <a:p>
            <a:r>
              <a:rPr lang="da-DK" dirty="0" smtClean="0"/>
              <a:t>Harmonization issues and settings for addressing them</a:t>
            </a:r>
          </a:p>
          <a:p>
            <a:r>
              <a:rPr lang="da-DK" dirty="0" smtClean="0"/>
              <a:t>A concern for harmonization</a:t>
            </a:r>
          </a:p>
          <a:p>
            <a:r>
              <a:rPr lang="da-DK" dirty="0" smtClean="0"/>
              <a:t>.. </a:t>
            </a:r>
            <a:r>
              <a:rPr lang="da-DK" dirty="0"/>
              <a:t>a</a:t>
            </a:r>
            <a:r>
              <a:rPr lang="da-DK" dirty="0" smtClean="0"/>
              <a:t>nd actions to respond to it</a:t>
            </a:r>
            <a:endParaRPr lang="en-GB" dirty="0"/>
          </a:p>
        </p:txBody>
      </p:sp>
    </p:spTree>
    <p:extLst>
      <p:ext uri="{BB962C8B-B14F-4D97-AF65-F5344CB8AC3E}">
        <p14:creationId xmlns:p14="http://schemas.microsoft.com/office/powerpoint/2010/main" val="18393871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 The </a:t>
            </a:r>
            <a:r>
              <a:rPr lang="da-DK" dirty="0"/>
              <a:t>universe of discourse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670975"/>
              </p:ext>
            </p:extLst>
          </p:nvPr>
        </p:nvGraphicFramePr>
        <p:xfrm>
          <a:off x="683568" y="1484784"/>
          <a:ext cx="7780719" cy="3205480"/>
        </p:xfrm>
        <a:graphic>
          <a:graphicData uri="http://schemas.openxmlformats.org/drawingml/2006/table">
            <a:tbl>
              <a:tblPr firstRow="1" bandRow="1">
                <a:tableStyleId>{5C22544A-7EE6-4342-B048-85BDC9FD1C3A}</a:tableStyleId>
              </a:tblPr>
              <a:tblGrid>
                <a:gridCol w="3316223"/>
                <a:gridCol w="4464496"/>
              </a:tblGrid>
              <a:tr h="370840">
                <a:tc>
                  <a:txBody>
                    <a:bodyPr/>
                    <a:lstStyle/>
                    <a:p>
                      <a:r>
                        <a:rPr lang="da-DK" dirty="0" smtClean="0"/>
                        <a:t>LADM</a:t>
                      </a:r>
                      <a:endParaRPr lang="en-GB" dirty="0"/>
                    </a:p>
                  </a:txBody>
                  <a:tcPr/>
                </a:tc>
                <a:tc>
                  <a:txBody>
                    <a:bodyPr/>
                    <a:lstStyle/>
                    <a:p>
                      <a:endParaRPr lang="en-GB"/>
                    </a:p>
                  </a:txBody>
                  <a:tcPr/>
                </a:tc>
              </a:tr>
              <a:tr h="370840">
                <a:tc>
                  <a:txBody>
                    <a:bodyPr/>
                    <a:lstStyle/>
                    <a:p>
                      <a:r>
                        <a:rPr lang="da-DK" dirty="0" smtClean="0"/>
                        <a:t>Party</a:t>
                      </a:r>
                      <a:endParaRPr lang="en-GB" dirty="0"/>
                    </a:p>
                  </a:txBody>
                  <a:tcPr/>
                </a:tc>
                <a:tc>
                  <a:txBody>
                    <a:bodyPr/>
                    <a:lstStyle/>
                    <a:p>
                      <a:r>
                        <a:rPr lang="da-DK" dirty="0" smtClean="0"/>
                        <a:t>Owners,</a:t>
                      </a:r>
                      <a:r>
                        <a:rPr lang="da-DK" baseline="0" dirty="0" smtClean="0"/>
                        <a:t> right holders</a:t>
                      </a:r>
                    </a:p>
                    <a:p>
                      <a:r>
                        <a:rPr lang="da-DK" baseline="0" dirty="0" smtClean="0"/>
                        <a:t>Professionals</a:t>
                      </a:r>
                    </a:p>
                    <a:p>
                      <a:r>
                        <a:rPr lang="da-DK" baseline="0" dirty="0" smtClean="0"/>
                        <a:t>Agencies, Land registry</a:t>
                      </a:r>
                      <a:endParaRPr lang="en-GB" dirty="0"/>
                    </a:p>
                  </a:txBody>
                  <a:tcPr/>
                </a:tc>
              </a:tr>
              <a:tr h="370840">
                <a:tc>
                  <a:txBody>
                    <a:bodyPr/>
                    <a:lstStyle/>
                    <a:p>
                      <a:r>
                        <a:rPr lang="da-DK" dirty="0" smtClean="0"/>
                        <a:t>Administration,</a:t>
                      </a:r>
                      <a:r>
                        <a:rPr lang="da-DK" baseline="0" dirty="0" smtClean="0"/>
                        <a:t> RRR</a:t>
                      </a:r>
                      <a:endParaRPr lang="en-GB" dirty="0"/>
                    </a:p>
                  </a:txBody>
                  <a:tcPr/>
                </a:tc>
                <a:tc>
                  <a:txBody>
                    <a:bodyPr/>
                    <a:lstStyle/>
                    <a:p>
                      <a:r>
                        <a:rPr lang="da-DK" dirty="0" smtClean="0"/>
                        <a:t>Land divisions (counties..)</a:t>
                      </a:r>
                    </a:p>
                    <a:p>
                      <a:r>
                        <a:rPr lang="da-DK" dirty="0" smtClean="0"/>
                        <a:t>Interest in land, ownership..</a:t>
                      </a:r>
                      <a:endParaRPr lang="en-GB" dirty="0"/>
                    </a:p>
                  </a:txBody>
                  <a:tcPr/>
                </a:tc>
              </a:tr>
              <a:tr h="370840">
                <a:tc>
                  <a:txBody>
                    <a:bodyPr/>
                    <a:lstStyle/>
                    <a:p>
                      <a:r>
                        <a:rPr lang="da-DK" dirty="0" smtClean="0"/>
                        <a:t>Spatial Unit</a:t>
                      </a:r>
                      <a:endParaRPr lang="en-GB" dirty="0"/>
                    </a:p>
                  </a:txBody>
                  <a:tcPr/>
                </a:tc>
                <a:tc>
                  <a:txBody>
                    <a:bodyPr/>
                    <a:lstStyle/>
                    <a:p>
                      <a:r>
                        <a:rPr lang="da-DK" dirty="0" smtClean="0"/>
                        <a:t>Land parcels</a:t>
                      </a:r>
                      <a:r>
                        <a:rPr lang="da-DK" baseline="0" dirty="0" smtClean="0"/>
                        <a:t> </a:t>
                      </a:r>
                    </a:p>
                    <a:p>
                      <a:r>
                        <a:rPr lang="da-DK" baseline="0" dirty="0" smtClean="0"/>
                        <a:t>Legal space of buildings </a:t>
                      </a:r>
                      <a:endParaRPr lang="en-GB" dirty="0"/>
                    </a:p>
                  </a:txBody>
                  <a:tcPr/>
                </a:tc>
              </a:tr>
              <a:tr h="370840">
                <a:tc>
                  <a:txBody>
                    <a:bodyPr/>
                    <a:lstStyle/>
                    <a:p>
                      <a:r>
                        <a:rPr lang="da-DK" dirty="0" smtClean="0"/>
                        <a:t>Surveying, Representation</a:t>
                      </a:r>
                      <a:endParaRPr lang="en-GB" dirty="0"/>
                    </a:p>
                  </a:txBody>
                  <a:tcPr/>
                </a:tc>
                <a:tc>
                  <a:txBody>
                    <a:bodyPr/>
                    <a:lstStyle/>
                    <a:p>
                      <a:r>
                        <a:rPr lang="da-DK" dirty="0" smtClean="0"/>
                        <a:t>Documentation, recording</a:t>
                      </a:r>
                    </a:p>
                    <a:p>
                      <a:r>
                        <a:rPr lang="da-DK" dirty="0" smtClean="0"/>
                        <a:t>Geometry, topology</a:t>
                      </a:r>
                      <a:endParaRPr lang="en-GB" dirty="0"/>
                    </a:p>
                  </a:txBody>
                  <a:tcPr/>
                </a:tc>
              </a:tr>
            </a:tbl>
          </a:graphicData>
        </a:graphic>
      </p:graphicFrame>
      <p:sp>
        <p:nvSpPr>
          <p:cNvPr id="5" name="TextBox 4"/>
          <p:cNvSpPr txBox="1"/>
          <p:nvPr/>
        </p:nvSpPr>
        <p:spPr>
          <a:xfrm>
            <a:off x="467544" y="5013176"/>
            <a:ext cx="5040560" cy="923330"/>
          </a:xfrm>
          <a:prstGeom prst="rect">
            <a:avLst/>
          </a:prstGeom>
          <a:noFill/>
        </p:spPr>
        <p:txBody>
          <a:bodyPr wrap="square" rtlCol="0">
            <a:spAutoFit/>
          </a:bodyPr>
          <a:lstStyle/>
          <a:p>
            <a:pPr marL="540000" indent="-285750">
              <a:buFont typeface="Arial" panose="020B0604020202020204" pitchFamily="34" charset="0"/>
              <a:buChar char="•"/>
            </a:pPr>
            <a:r>
              <a:rPr lang="da-DK" dirty="0" smtClean="0"/>
              <a:t>Surveying and software companies</a:t>
            </a:r>
          </a:p>
          <a:p>
            <a:pPr marL="540000" indent="-285750">
              <a:buFont typeface="Arial" panose="020B0604020202020204" pitchFamily="34" charset="0"/>
              <a:buChar char="•"/>
            </a:pPr>
            <a:r>
              <a:rPr lang="en-GB" dirty="0"/>
              <a:t>Standards Developing </a:t>
            </a:r>
            <a:r>
              <a:rPr lang="en-GB" dirty="0" smtClean="0"/>
              <a:t>Organizations + .. </a:t>
            </a:r>
            <a:endParaRPr lang="da-DK" dirty="0" smtClean="0"/>
          </a:p>
          <a:p>
            <a:pPr marL="540000" indent="-285750">
              <a:buFont typeface="Arial" panose="020B0604020202020204" pitchFamily="34" charset="0"/>
              <a:buChar char="•"/>
            </a:pPr>
            <a:r>
              <a:rPr lang="da-DK" dirty="0" smtClean="0"/>
              <a:t>Technology</a:t>
            </a:r>
            <a:endParaRPr lang="en-GB" dirty="0"/>
          </a:p>
        </p:txBody>
      </p:sp>
    </p:spTree>
    <p:extLst>
      <p:ext uri="{BB962C8B-B14F-4D97-AF65-F5344CB8AC3E}">
        <p14:creationId xmlns:p14="http://schemas.microsoft.com/office/powerpoint/2010/main" val="35606086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Members of the LADM family</a:t>
            </a:r>
            <a:endParaRPr lang="en-GB" dirty="0"/>
          </a:p>
        </p:txBody>
      </p:sp>
      <p:sp>
        <p:nvSpPr>
          <p:cNvPr id="3" name="Content Placeholder 2"/>
          <p:cNvSpPr>
            <a:spLocks noGrp="1"/>
          </p:cNvSpPr>
          <p:nvPr>
            <p:ph idx="1"/>
          </p:nvPr>
        </p:nvSpPr>
        <p:spPr/>
        <p:txBody>
          <a:bodyPr/>
          <a:lstStyle/>
          <a:p>
            <a:pPr>
              <a:lnSpc>
                <a:spcPct val="150000"/>
              </a:lnSpc>
            </a:pPr>
            <a:r>
              <a:rPr lang="da-DK" dirty="0" smtClean="0"/>
              <a:t>ISO 19152 Geographic Information - Land Administration Domain Model</a:t>
            </a:r>
          </a:p>
          <a:p>
            <a:pPr>
              <a:lnSpc>
                <a:spcPct val="150000"/>
              </a:lnSpc>
            </a:pPr>
            <a:r>
              <a:rPr lang="da-DK" dirty="0" smtClean="0"/>
              <a:t>UN-Habitat /Global Land Tool Network </a:t>
            </a:r>
            <a:r>
              <a:rPr lang="da-DK" dirty="0"/>
              <a:t>: Social Tenure Domain Model </a:t>
            </a:r>
            <a:endParaRPr lang="da-DK" dirty="0" smtClean="0"/>
          </a:p>
          <a:p>
            <a:pPr>
              <a:lnSpc>
                <a:spcPct val="150000"/>
              </a:lnSpc>
            </a:pPr>
            <a:r>
              <a:rPr lang="da-DK" dirty="0" smtClean="0"/>
              <a:t>LandXML </a:t>
            </a:r>
            <a:r>
              <a:rPr lang="da-DK" dirty="0" smtClean="0">
                <a:latin typeface="Arial"/>
                <a:cs typeface="Arial"/>
              </a:rPr>
              <a:t>→</a:t>
            </a:r>
            <a:r>
              <a:rPr lang="da-DK" dirty="0" smtClean="0"/>
              <a:t> ANZLIC/ ICSM :</a:t>
            </a:r>
            <a:r>
              <a:rPr lang="en-GB" dirty="0"/>
              <a:t> </a:t>
            </a:r>
            <a:r>
              <a:rPr lang="da-DK" dirty="0" smtClean="0"/>
              <a:t>ePlan</a:t>
            </a:r>
          </a:p>
          <a:p>
            <a:pPr>
              <a:lnSpc>
                <a:spcPct val="150000"/>
              </a:lnSpc>
            </a:pPr>
            <a:r>
              <a:rPr lang="da-DK" dirty="0" smtClean="0"/>
              <a:t>LandXML </a:t>
            </a:r>
            <a:r>
              <a:rPr lang="da-DK" dirty="0" smtClean="0">
                <a:latin typeface="Arial"/>
                <a:cs typeface="Arial"/>
              </a:rPr>
              <a:t>→</a:t>
            </a:r>
            <a:r>
              <a:rPr lang="da-DK" dirty="0" smtClean="0"/>
              <a:t> OGC </a:t>
            </a:r>
            <a:r>
              <a:rPr lang="da-DK" dirty="0"/>
              <a:t>LandInfra DWG, LandInfra SWG : </a:t>
            </a:r>
            <a:endParaRPr lang="da-DK" dirty="0">
              <a:latin typeface="Arial"/>
              <a:cs typeface="Arial"/>
            </a:endParaRPr>
          </a:p>
          <a:p>
            <a:pPr marL="457200" lvl="1" indent="0">
              <a:lnSpc>
                <a:spcPct val="150000"/>
              </a:lnSpc>
              <a:buNone/>
            </a:pPr>
            <a:r>
              <a:rPr lang="da-DK" dirty="0" smtClean="0"/>
              <a:t>OGC</a:t>
            </a:r>
            <a:r>
              <a:rPr lang="da-DK" dirty="0"/>
              <a:t>® Land and Infrastructure Conceptual Model Standard (LandInfra</a:t>
            </a:r>
            <a:r>
              <a:rPr lang="da-DK" dirty="0" smtClean="0"/>
              <a:t>)</a:t>
            </a:r>
          </a:p>
          <a:p>
            <a:pPr indent="-285750">
              <a:lnSpc>
                <a:spcPct val="150000"/>
              </a:lnSpc>
            </a:pPr>
            <a:r>
              <a:rPr lang="da-DK" dirty="0" smtClean="0"/>
              <a:t>OGC CityGML with ‘</a:t>
            </a:r>
            <a:r>
              <a:rPr lang="en-GB" dirty="0" smtClean="0"/>
              <a:t>domain extensions .., which relate directly to land management and land valuation, and thus indirectly to land tenure.</a:t>
            </a:r>
            <a:r>
              <a:rPr lang="da-DK" dirty="0" smtClean="0"/>
              <a:t>’</a:t>
            </a:r>
            <a:r>
              <a:rPr lang="da-DK" sz="800" dirty="0" smtClean="0"/>
              <a:t>(</a:t>
            </a:r>
            <a:r>
              <a:rPr lang="da-DK" sz="800" dirty="0" smtClean="0">
                <a:hlinkClick r:id="rId3"/>
              </a:rPr>
              <a:t>OGC </a:t>
            </a:r>
            <a:r>
              <a:rPr lang="en-GB" sz="800" dirty="0" smtClean="0">
                <a:hlinkClick r:id="rId3"/>
              </a:rPr>
              <a:t>18.Feb.2016</a:t>
            </a:r>
            <a:r>
              <a:rPr lang="en-GB" sz="800" dirty="0" smtClean="0"/>
              <a:t>)</a:t>
            </a:r>
            <a:endParaRPr lang="da-DK" sz="800" dirty="0" smtClean="0"/>
          </a:p>
          <a:p>
            <a:pPr marL="57150" indent="0">
              <a:lnSpc>
                <a:spcPct val="150000"/>
              </a:lnSpc>
              <a:buNone/>
            </a:pPr>
            <a:endParaRPr lang="en-GB" dirty="0"/>
          </a:p>
        </p:txBody>
      </p:sp>
    </p:spTree>
    <p:extLst>
      <p:ext uri="{BB962C8B-B14F-4D97-AF65-F5344CB8AC3E}">
        <p14:creationId xmlns:p14="http://schemas.microsoft.com/office/powerpoint/2010/main" val="24082511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UN-Habitat /</a:t>
            </a:r>
            <a:r>
              <a:rPr lang="fr-FR" dirty="0" smtClean="0"/>
              <a:t>GLTN </a:t>
            </a:r>
            <a:r>
              <a:rPr lang="fr-FR" dirty="0"/>
              <a:t>: Social Tenure Domain Model </a:t>
            </a:r>
            <a:endParaRPr lang="en-GB"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6232" y="1600200"/>
            <a:ext cx="7411535" cy="4276725"/>
          </a:xfrm>
        </p:spPr>
      </p:pic>
      <p:sp>
        <p:nvSpPr>
          <p:cNvPr id="5" name="TextBox 4"/>
          <p:cNvSpPr txBox="1"/>
          <p:nvPr/>
        </p:nvSpPr>
        <p:spPr>
          <a:xfrm>
            <a:off x="6084168" y="2164214"/>
            <a:ext cx="1728192" cy="369332"/>
          </a:xfrm>
          <a:prstGeom prst="rect">
            <a:avLst/>
          </a:prstGeom>
          <a:noFill/>
        </p:spPr>
        <p:txBody>
          <a:bodyPr wrap="square" rtlCol="0">
            <a:spAutoFit/>
          </a:bodyPr>
          <a:lstStyle/>
          <a:p>
            <a:r>
              <a:rPr lang="da-DK" dirty="0" smtClean="0">
                <a:solidFill>
                  <a:srgbClr val="FF0000"/>
                </a:solidFill>
              </a:rPr>
              <a:t>People</a:t>
            </a:r>
            <a:endParaRPr lang="en-GB" dirty="0">
              <a:solidFill>
                <a:srgbClr val="FF0000"/>
              </a:solidFill>
            </a:endParaRPr>
          </a:p>
        </p:txBody>
      </p:sp>
      <p:sp>
        <p:nvSpPr>
          <p:cNvPr id="6" name="TextBox 5"/>
          <p:cNvSpPr txBox="1"/>
          <p:nvPr/>
        </p:nvSpPr>
        <p:spPr>
          <a:xfrm>
            <a:off x="3707904" y="5517232"/>
            <a:ext cx="1915909" cy="369332"/>
          </a:xfrm>
          <a:prstGeom prst="rect">
            <a:avLst/>
          </a:prstGeom>
          <a:noFill/>
        </p:spPr>
        <p:txBody>
          <a:bodyPr wrap="none" rtlCol="0">
            <a:spAutoFit/>
          </a:bodyPr>
          <a:lstStyle/>
          <a:p>
            <a:r>
              <a:rPr lang="en-GB" dirty="0">
                <a:solidFill>
                  <a:srgbClr val="FF0000"/>
                </a:solidFill>
              </a:rPr>
              <a:t>QGIS </a:t>
            </a:r>
            <a:r>
              <a:rPr lang="en-GB" dirty="0" smtClean="0">
                <a:solidFill>
                  <a:srgbClr val="FF0000"/>
                </a:solidFill>
              </a:rPr>
              <a:t>Plug-In, …</a:t>
            </a:r>
            <a:endParaRPr lang="en-GB" dirty="0">
              <a:solidFill>
                <a:srgbClr val="FF0000"/>
              </a:solidFill>
            </a:endParaRPr>
          </a:p>
        </p:txBody>
      </p:sp>
      <p:sp>
        <p:nvSpPr>
          <p:cNvPr id="7" name="TextBox 6"/>
          <p:cNvSpPr txBox="1"/>
          <p:nvPr/>
        </p:nvSpPr>
        <p:spPr>
          <a:xfrm>
            <a:off x="6444208" y="3532366"/>
            <a:ext cx="1008112" cy="369332"/>
          </a:xfrm>
          <a:prstGeom prst="rect">
            <a:avLst/>
          </a:prstGeom>
          <a:noFill/>
        </p:spPr>
        <p:txBody>
          <a:bodyPr wrap="square" rtlCol="0">
            <a:spAutoFit/>
          </a:bodyPr>
          <a:lstStyle/>
          <a:p>
            <a:r>
              <a:rPr lang="da-DK" dirty="0" smtClean="0">
                <a:solidFill>
                  <a:srgbClr val="FF0000"/>
                </a:solidFill>
              </a:rPr>
              <a:t>Land</a:t>
            </a:r>
            <a:endParaRPr lang="en-GB" dirty="0">
              <a:solidFill>
                <a:srgbClr val="FF0000"/>
              </a:solidFill>
            </a:endParaRPr>
          </a:p>
        </p:txBody>
      </p:sp>
      <p:sp>
        <p:nvSpPr>
          <p:cNvPr id="8" name="TextBox 7"/>
          <p:cNvSpPr txBox="1"/>
          <p:nvPr/>
        </p:nvSpPr>
        <p:spPr>
          <a:xfrm>
            <a:off x="899592" y="2164348"/>
            <a:ext cx="3168352" cy="2985433"/>
          </a:xfrm>
          <a:prstGeom prst="rect">
            <a:avLst/>
          </a:prstGeom>
          <a:solidFill>
            <a:schemeClr val="accent1">
              <a:lumMod val="20000"/>
              <a:lumOff val="80000"/>
            </a:schemeClr>
          </a:solidFill>
        </p:spPr>
        <p:txBody>
          <a:bodyPr wrap="square" rtlCol="0">
            <a:spAutoFit/>
          </a:bodyPr>
          <a:lstStyle/>
          <a:p>
            <a:r>
              <a:rPr lang="en-GB" dirty="0">
                <a:solidFill>
                  <a:srgbClr val="FF0000"/>
                </a:solidFill>
                <a:effectLst>
                  <a:outerShdw blurRad="38100" dist="38100" dir="2700000" algn="tl">
                    <a:srgbClr val="000000">
                      <a:alpha val="43137"/>
                    </a:srgbClr>
                  </a:outerShdw>
                </a:effectLst>
              </a:rPr>
              <a:t>‘The STDM is a ‘specialization’ of the ISO-approved </a:t>
            </a:r>
            <a:r>
              <a:rPr lang="en-GB" dirty="0" smtClean="0">
                <a:solidFill>
                  <a:srgbClr val="FF0000"/>
                </a:solidFill>
                <a:effectLst>
                  <a:outerShdw blurRad="38100" dist="38100" dir="2700000" algn="tl">
                    <a:srgbClr val="000000">
                      <a:alpha val="43137"/>
                    </a:srgbClr>
                  </a:outerShdw>
                </a:effectLst>
              </a:rPr>
              <a:t>LADM. ..’ </a:t>
            </a:r>
          </a:p>
          <a:p>
            <a:r>
              <a:rPr lang="en-GB" dirty="0" smtClean="0">
                <a:solidFill>
                  <a:srgbClr val="FF0000"/>
                </a:solidFill>
                <a:effectLst>
                  <a:outerShdw blurRad="38100" dist="38100" dir="2700000" algn="tl">
                    <a:srgbClr val="000000">
                      <a:alpha val="43137"/>
                    </a:srgbClr>
                  </a:outerShdw>
                </a:effectLst>
              </a:rPr>
              <a:t>‘The </a:t>
            </a:r>
            <a:r>
              <a:rPr lang="en-GB" dirty="0">
                <a:solidFill>
                  <a:srgbClr val="FF0000"/>
                </a:solidFill>
                <a:effectLst>
                  <a:outerShdw blurRad="38100" dist="38100" dir="2700000" algn="tl">
                    <a:srgbClr val="000000">
                      <a:alpha val="43137"/>
                    </a:srgbClr>
                  </a:outerShdw>
                </a:effectLst>
              </a:rPr>
              <a:t>concept of the Social Tenure Domain Model is to .. .. </a:t>
            </a:r>
            <a:r>
              <a:rPr lang="en-GB" dirty="0" err="1">
                <a:solidFill>
                  <a:srgbClr val="FF0000"/>
                </a:solidFill>
                <a:effectLst>
                  <a:outerShdw blurRad="38100" dist="38100" dir="2700000" algn="tl">
                    <a:srgbClr val="000000">
                      <a:alpha val="43137"/>
                    </a:srgbClr>
                  </a:outerShdw>
                </a:effectLst>
              </a:rPr>
              <a:t>provid</a:t>
            </a:r>
            <a:r>
              <a:rPr lang="en-GB" dirty="0">
                <a:solidFill>
                  <a:srgbClr val="FF0000"/>
                </a:solidFill>
                <a:effectLst>
                  <a:outerShdw blurRad="38100" dist="38100" dir="2700000" algn="tl">
                    <a:srgbClr val="000000">
                      <a:alpha val="43137"/>
                    </a:srgbClr>
                  </a:outerShdw>
                </a:effectLst>
              </a:rPr>
              <a:t>[e] a standard for representing ‘people – land’ relationships independent of the level of formality, legality and technical accuracy.’ </a:t>
            </a:r>
            <a:r>
              <a:rPr lang="en-GB" sz="800" dirty="0">
                <a:solidFill>
                  <a:schemeClr val="accent1"/>
                </a:solidFill>
              </a:rPr>
              <a:t>(http://stdm.gltn.net)</a:t>
            </a:r>
          </a:p>
        </p:txBody>
      </p:sp>
      <p:sp>
        <p:nvSpPr>
          <p:cNvPr id="9" name="TextBox 8"/>
          <p:cNvSpPr txBox="1"/>
          <p:nvPr/>
        </p:nvSpPr>
        <p:spPr>
          <a:xfrm>
            <a:off x="4139952" y="4293096"/>
            <a:ext cx="4160113" cy="492443"/>
          </a:xfrm>
          <a:prstGeom prst="rect">
            <a:avLst/>
          </a:prstGeom>
          <a:solidFill>
            <a:schemeClr val="accent1">
              <a:lumMod val="20000"/>
              <a:lumOff val="80000"/>
            </a:schemeClr>
          </a:solidFill>
        </p:spPr>
        <p:txBody>
          <a:bodyPr wrap="none" rtlCol="0">
            <a:spAutoFit/>
          </a:bodyPr>
          <a:lstStyle/>
          <a:p>
            <a:r>
              <a:rPr lang="en-GB" dirty="0">
                <a:solidFill>
                  <a:srgbClr val="FF0000"/>
                </a:solidFill>
              </a:rPr>
              <a:t>Designing and Generating Documents </a:t>
            </a:r>
            <a:endParaRPr lang="en-GB" dirty="0" smtClean="0">
              <a:solidFill>
                <a:srgbClr val="FF0000"/>
              </a:solidFill>
            </a:endParaRPr>
          </a:p>
          <a:p>
            <a:r>
              <a:rPr lang="en-GB" sz="800" dirty="0" smtClean="0"/>
              <a:t>(from </a:t>
            </a:r>
            <a:r>
              <a:rPr lang="en-GB" sz="800" dirty="0">
                <a:hlinkClick r:id="rId5"/>
              </a:rPr>
              <a:t>User </a:t>
            </a:r>
            <a:r>
              <a:rPr lang="en-GB" sz="800" dirty="0" smtClean="0">
                <a:hlinkClick r:id="rId5"/>
              </a:rPr>
              <a:t>manual</a:t>
            </a:r>
            <a:r>
              <a:rPr lang="en-GB" sz="800" dirty="0" smtClean="0"/>
              <a:t>)</a:t>
            </a:r>
            <a:endParaRPr lang="en-GB" dirty="0"/>
          </a:p>
        </p:txBody>
      </p:sp>
    </p:spTree>
    <p:extLst>
      <p:ext uri="{BB962C8B-B14F-4D97-AF65-F5344CB8AC3E}">
        <p14:creationId xmlns:p14="http://schemas.microsoft.com/office/powerpoint/2010/main" val="1633089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ANZLIC/ ICSM :</a:t>
            </a:r>
            <a:r>
              <a:rPr lang="en-GB" dirty="0"/>
              <a:t> </a:t>
            </a:r>
            <a:r>
              <a:rPr lang="da-DK" dirty="0" smtClean="0"/>
              <a:t>ePlan</a:t>
            </a:r>
            <a:endParaRPr lang="en-GB"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99592" y="1556792"/>
            <a:ext cx="7411535" cy="4276725"/>
          </a:xfrm>
        </p:spPr>
      </p:pic>
      <p:sp>
        <p:nvSpPr>
          <p:cNvPr id="5" name="TextBox 4"/>
          <p:cNvSpPr txBox="1"/>
          <p:nvPr/>
        </p:nvSpPr>
        <p:spPr>
          <a:xfrm>
            <a:off x="899592" y="2204864"/>
            <a:ext cx="3168352" cy="1323439"/>
          </a:xfrm>
          <a:prstGeom prst="rect">
            <a:avLst/>
          </a:prstGeom>
          <a:solidFill>
            <a:schemeClr val="accent1">
              <a:lumMod val="20000"/>
              <a:lumOff val="80000"/>
            </a:schemeClr>
          </a:solidFill>
        </p:spPr>
        <p:txBody>
          <a:bodyPr wrap="square" rtlCol="0">
            <a:spAutoFit/>
          </a:bodyPr>
          <a:lstStyle/>
          <a:p>
            <a:r>
              <a:rPr lang="en-GB" dirty="0">
                <a:solidFill>
                  <a:srgbClr val="FF0000"/>
                </a:solidFill>
                <a:effectLst>
                  <a:outerShdw blurRad="38100" dist="38100" dir="2700000" algn="tl">
                    <a:srgbClr val="000000">
                      <a:alpha val="43137"/>
                    </a:srgbClr>
                  </a:outerShdw>
                </a:effectLst>
              </a:rPr>
              <a:t>a digital protocol for the transfer of cadastral data between the Surveying Industry and Government</a:t>
            </a:r>
            <a:r>
              <a:rPr lang="en-GB" dirty="0" smtClean="0">
                <a:solidFill>
                  <a:srgbClr val="FF0000"/>
                </a:solidFill>
                <a:effectLst>
                  <a:outerShdw blurRad="38100" dist="38100" dir="2700000" algn="tl">
                    <a:srgbClr val="000000">
                      <a:alpha val="43137"/>
                    </a:srgbClr>
                  </a:outerShdw>
                </a:effectLst>
              </a:rPr>
              <a:t>.</a:t>
            </a:r>
          </a:p>
          <a:p>
            <a:r>
              <a:rPr lang="en-GB" sz="800" dirty="0" smtClean="0">
                <a:solidFill>
                  <a:schemeClr val="accent1"/>
                </a:solidFill>
              </a:rPr>
              <a:t>(http</a:t>
            </a:r>
            <a:r>
              <a:rPr lang="en-GB" sz="800" dirty="0">
                <a:solidFill>
                  <a:schemeClr val="accent1"/>
                </a:solidFill>
              </a:rPr>
              <a:t>://</a:t>
            </a:r>
            <a:r>
              <a:rPr lang="en-GB" sz="800" dirty="0" smtClean="0">
                <a:solidFill>
                  <a:schemeClr val="accent1"/>
                </a:solidFill>
              </a:rPr>
              <a:t>www.icsm.gov.au/eplan/index.html)</a:t>
            </a:r>
            <a:endParaRPr lang="en-GB" sz="800" dirty="0">
              <a:solidFill>
                <a:schemeClr val="accent1"/>
              </a:solidFill>
            </a:endParaRPr>
          </a:p>
        </p:txBody>
      </p:sp>
      <p:sp>
        <p:nvSpPr>
          <p:cNvPr id="6" name="TextBox 5"/>
          <p:cNvSpPr txBox="1"/>
          <p:nvPr/>
        </p:nvSpPr>
        <p:spPr>
          <a:xfrm>
            <a:off x="5220072" y="3368496"/>
            <a:ext cx="2826415" cy="369332"/>
          </a:xfrm>
          <a:prstGeom prst="rect">
            <a:avLst/>
          </a:prstGeom>
          <a:noFill/>
        </p:spPr>
        <p:txBody>
          <a:bodyPr wrap="none" rtlCol="0">
            <a:spAutoFit/>
          </a:bodyPr>
          <a:lstStyle/>
          <a:p>
            <a:r>
              <a:rPr lang="en-US" dirty="0" smtClean="0">
                <a:solidFill>
                  <a:srgbClr val="FF0000"/>
                </a:solidFill>
              </a:rPr>
              <a:t>2.3.2 Building </a:t>
            </a:r>
            <a:r>
              <a:rPr lang="en-US" dirty="0">
                <a:solidFill>
                  <a:srgbClr val="FF0000"/>
                </a:solidFill>
              </a:rPr>
              <a:t>Format Lot </a:t>
            </a:r>
            <a:endParaRPr lang="en-GB" dirty="0">
              <a:solidFill>
                <a:srgbClr val="FF0000"/>
              </a:solidFill>
            </a:endParaRPr>
          </a:p>
        </p:txBody>
      </p:sp>
      <p:sp>
        <p:nvSpPr>
          <p:cNvPr id="7" name="TextBox 6"/>
          <p:cNvSpPr txBox="1"/>
          <p:nvPr/>
        </p:nvSpPr>
        <p:spPr>
          <a:xfrm>
            <a:off x="899592" y="3645024"/>
            <a:ext cx="3168352" cy="1877437"/>
          </a:xfrm>
          <a:prstGeom prst="rect">
            <a:avLst/>
          </a:prstGeom>
          <a:solidFill>
            <a:schemeClr val="accent1">
              <a:lumMod val="20000"/>
              <a:lumOff val="80000"/>
            </a:schemeClr>
          </a:solidFill>
        </p:spPr>
        <p:txBody>
          <a:bodyPr wrap="square" rtlCol="0">
            <a:spAutoFit/>
          </a:bodyPr>
          <a:lstStyle/>
          <a:p>
            <a:r>
              <a:rPr lang="da-DK" dirty="0" smtClean="0">
                <a:solidFill>
                  <a:srgbClr val="FF0000"/>
                </a:solidFill>
                <a:effectLst>
                  <a:outerShdw blurRad="38100" dist="38100" dir="2700000" algn="tl">
                    <a:srgbClr val="000000">
                      <a:alpha val="43137"/>
                    </a:srgbClr>
                  </a:outerShdw>
                </a:effectLst>
              </a:rPr>
              <a:t>Relative to LADM:</a:t>
            </a:r>
          </a:p>
          <a:p>
            <a:pPr marL="285750" indent="-285750">
              <a:buFont typeface="Arial" panose="020B0604020202020204" pitchFamily="34" charset="0"/>
              <a:buChar char="•"/>
            </a:pPr>
            <a:r>
              <a:rPr lang="en-GB" dirty="0">
                <a:solidFill>
                  <a:srgbClr val="FF0000"/>
                </a:solidFill>
                <a:effectLst>
                  <a:outerShdw blurRad="38100" dist="38100" dir="2700000" algn="tl">
                    <a:srgbClr val="000000">
                      <a:alpha val="43137"/>
                    </a:srgbClr>
                  </a:outerShdw>
                </a:effectLst>
              </a:rPr>
              <a:t>Various data </a:t>
            </a:r>
            <a:r>
              <a:rPr lang="en-GB" dirty="0" smtClean="0">
                <a:solidFill>
                  <a:srgbClr val="FF0000"/>
                </a:solidFill>
                <a:effectLst>
                  <a:outerShdw blurRad="38100" dist="38100" dir="2700000" algn="tl">
                    <a:srgbClr val="000000">
                      <a:alpha val="43137"/>
                    </a:srgbClr>
                  </a:outerShdw>
                </a:effectLst>
              </a:rPr>
              <a:t>models</a:t>
            </a:r>
          </a:p>
          <a:p>
            <a:pPr marL="285750" indent="-285750">
              <a:buFont typeface="Arial" panose="020B0604020202020204" pitchFamily="34" charset="0"/>
              <a:buChar char="•"/>
            </a:pPr>
            <a:r>
              <a:rPr lang="da-DK" dirty="0" smtClean="0">
                <a:solidFill>
                  <a:srgbClr val="FF0000"/>
                </a:solidFill>
                <a:effectLst>
                  <a:outerShdw blurRad="38100" dist="38100" dir="2700000" algn="tl">
                    <a:srgbClr val="000000">
                      <a:alpha val="43137"/>
                    </a:srgbClr>
                  </a:outerShdw>
                </a:effectLst>
              </a:rPr>
              <a:t>..</a:t>
            </a:r>
            <a:endParaRPr lang="en-GB" dirty="0" smtClean="0">
              <a:solidFill>
                <a:srgbClr val="FF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dirty="0">
                <a:solidFill>
                  <a:srgbClr val="FF0000"/>
                </a:solidFill>
                <a:effectLst>
                  <a:outerShdw blurRad="38100" dist="38100" dir="2700000" algn="tl">
                    <a:srgbClr val="000000">
                      <a:alpha val="43137"/>
                    </a:srgbClr>
                  </a:outerShdw>
                </a:effectLst>
              </a:rPr>
              <a:t>LADM presents future prospects for digital </a:t>
            </a:r>
            <a:r>
              <a:rPr lang="en-GB" dirty="0" smtClean="0">
                <a:solidFill>
                  <a:srgbClr val="FF0000"/>
                </a:solidFill>
                <a:effectLst>
                  <a:outerShdw blurRad="38100" dist="38100" dir="2700000" algn="tl">
                    <a:srgbClr val="000000">
                      <a:alpha val="43137"/>
                    </a:srgbClr>
                  </a:outerShdw>
                </a:effectLst>
              </a:rPr>
              <a:t>lodgement</a:t>
            </a:r>
          </a:p>
          <a:p>
            <a:r>
              <a:rPr lang="da-DK" sz="800" dirty="0" smtClean="0"/>
              <a:t>(</a:t>
            </a:r>
            <a:r>
              <a:rPr lang="da-DK" sz="800" dirty="0" smtClean="0">
                <a:hlinkClick r:id="rId4"/>
              </a:rPr>
              <a:t>3Dcadastres/workshop2011</a:t>
            </a:r>
            <a:r>
              <a:rPr lang="da-DK" sz="800" dirty="0" smtClean="0"/>
              <a:t>)</a:t>
            </a:r>
            <a:endParaRPr lang="en-GB" sz="800" dirty="0"/>
          </a:p>
        </p:txBody>
      </p:sp>
    </p:spTree>
    <p:extLst>
      <p:ext uri="{BB962C8B-B14F-4D97-AF65-F5344CB8AC3E}">
        <p14:creationId xmlns:p14="http://schemas.microsoft.com/office/powerpoint/2010/main" val="36022607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OGC </a:t>
            </a:r>
            <a:r>
              <a:rPr lang="da-DK" dirty="0" smtClean="0"/>
              <a:t>LandInfra SWG / InfraGML</a:t>
            </a:r>
            <a:endParaRPr lang="en-GB"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66232" y="1600200"/>
            <a:ext cx="7411535" cy="4276725"/>
          </a:xfrm>
        </p:spPr>
      </p:pic>
      <p:sp>
        <p:nvSpPr>
          <p:cNvPr id="5" name="TextBox 4"/>
          <p:cNvSpPr txBox="1"/>
          <p:nvPr/>
        </p:nvSpPr>
        <p:spPr>
          <a:xfrm>
            <a:off x="899592" y="2132856"/>
            <a:ext cx="2952328" cy="1200329"/>
          </a:xfrm>
          <a:prstGeom prst="rect">
            <a:avLst/>
          </a:prstGeom>
          <a:solidFill>
            <a:schemeClr val="accent1">
              <a:lumMod val="20000"/>
              <a:lumOff val="80000"/>
            </a:schemeClr>
          </a:solid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Scope </a:t>
            </a:r>
            <a:r>
              <a:rPr lang="en-US" dirty="0">
                <a:solidFill>
                  <a:srgbClr val="FF0000"/>
                </a:solidFill>
                <a:effectLst>
                  <a:outerShdw blurRad="38100" dist="38100" dir="2700000" algn="tl">
                    <a:srgbClr val="000000">
                      <a:alpha val="43137"/>
                    </a:srgbClr>
                  </a:outerShdw>
                </a:effectLst>
              </a:rPr>
              <a:t>of the </a:t>
            </a:r>
            <a:r>
              <a:rPr lang="en-US" dirty="0" err="1" smtClean="0">
                <a:solidFill>
                  <a:srgbClr val="FF0000"/>
                </a:solidFill>
                <a:effectLst>
                  <a:outerShdw blurRad="38100" dist="38100" dir="2700000" algn="tl">
                    <a:srgbClr val="000000">
                      <a:alpha val="43137"/>
                    </a:srgbClr>
                  </a:outerShdw>
                </a:effectLst>
              </a:rPr>
              <a:t>LandInfra</a:t>
            </a:r>
            <a:r>
              <a:rPr lang="en-US" dirty="0" smtClean="0">
                <a:solidFill>
                  <a:srgbClr val="FF0000"/>
                </a:solidFill>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Conceptual Model is land and civil engineering infrastructure facilities.</a:t>
            </a:r>
            <a:endParaRPr lang="en-GB" dirty="0">
              <a:solidFill>
                <a:srgbClr val="FF0000"/>
              </a:solidFill>
              <a:effectLst>
                <a:outerShdw blurRad="38100" dist="38100" dir="2700000" algn="tl">
                  <a:srgbClr val="000000">
                    <a:alpha val="43137"/>
                  </a:srgbClr>
                </a:outerShdw>
              </a:effectLst>
            </a:endParaRPr>
          </a:p>
        </p:txBody>
      </p:sp>
      <p:cxnSp>
        <p:nvCxnSpPr>
          <p:cNvPr id="7" name="Straight Connector 6"/>
          <p:cNvCxnSpPr/>
          <p:nvPr/>
        </p:nvCxnSpPr>
        <p:spPr>
          <a:xfrm>
            <a:off x="4067944" y="2636912"/>
            <a:ext cx="2376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3333185"/>
            <a:ext cx="2428870" cy="646331"/>
          </a:xfrm>
          <a:prstGeom prst="rect">
            <a:avLst/>
          </a:prstGeom>
          <a:solidFill>
            <a:schemeClr val="accent1">
              <a:lumMod val="20000"/>
              <a:lumOff val="80000"/>
            </a:schemeClr>
          </a:solidFill>
        </p:spPr>
        <p:txBody>
          <a:bodyPr wrap="none" rtlCol="0">
            <a:spAutoFit/>
          </a:bodyPr>
          <a:lstStyle/>
          <a:p>
            <a:r>
              <a:rPr lang="da-DK" dirty="0" smtClean="0">
                <a:solidFill>
                  <a:srgbClr val="FF0000"/>
                </a:solidFill>
                <a:effectLst>
                  <a:outerShdw blurRad="38100" dist="38100" dir="2700000" algn="tl">
                    <a:srgbClr val="000000">
                      <a:alpha val="43137"/>
                    </a:srgbClr>
                  </a:outerShdw>
                </a:effectLst>
              </a:rPr>
              <a:t>CondominiumBuilding</a:t>
            </a:r>
          </a:p>
          <a:p>
            <a:r>
              <a:rPr lang="da-DK" dirty="0" smtClean="0">
                <a:solidFill>
                  <a:srgbClr val="FF0000"/>
                </a:solidFill>
                <a:effectLst>
                  <a:outerShdw blurRad="38100" dist="38100" dir="2700000" algn="tl">
                    <a:srgbClr val="000000">
                      <a:alpha val="43137"/>
                    </a:srgbClr>
                  </a:outerShdw>
                </a:effectLst>
              </a:rPr>
              <a:t>SuperficieObject</a:t>
            </a:r>
            <a:endParaRPr lang="en-GB"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6103913" y="4365104"/>
            <a:ext cx="2121093" cy="646331"/>
          </a:xfrm>
          <a:prstGeom prst="rect">
            <a:avLst/>
          </a:prstGeom>
          <a:solidFill>
            <a:schemeClr val="accent1">
              <a:lumMod val="20000"/>
              <a:lumOff val="80000"/>
            </a:schemeClr>
          </a:solidFill>
        </p:spPr>
        <p:txBody>
          <a:bodyPr wrap="none" rtlCol="0">
            <a:spAutoFit/>
          </a:bodyPr>
          <a:lstStyle/>
          <a:p>
            <a:r>
              <a:rPr lang="da-DK" dirty="0" smtClean="0">
                <a:solidFill>
                  <a:srgbClr val="FF0000"/>
                </a:solidFill>
                <a:effectLst>
                  <a:outerShdw blurRad="38100" dist="38100" dir="2700000" algn="tl">
                    <a:srgbClr val="000000">
                      <a:alpha val="43137"/>
                    </a:srgbClr>
                  </a:outerShdw>
                </a:effectLst>
              </a:rPr>
              <a:t>SpatialUnit</a:t>
            </a:r>
          </a:p>
          <a:p>
            <a:r>
              <a:rPr lang="da-DK" dirty="0" smtClean="0">
                <a:solidFill>
                  <a:srgbClr val="FF0000"/>
                </a:solidFill>
                <a:effectLst>
                  <a:outerShdw blurRad="38100" dist="38100" dir="2700000" algn="tl">
                    <a:srgbClr val="000000">
                      <a:alpha val="43137"/>
                    </a:srgbClr>
                  </a:outerShdw>
                </a:effectLst>
              </a:rPr>
              <a:t>BoundingElements</a:t>
            </a:r>
            <a:endParaRPr lang="en-GB"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4860032" y="5229200"/>
            <a:ext cx="3651641" cy="646331"/>
          </a:xfrm>
          <a:prstGeom prst="rect">
            <a:avLst/>
          </a:prstGeom>
          <a:noFill/>
        </p:spPr>
        <p:txBody>
          <a:bodyPr wrap="none" rtlCol="0">
            <a:spAutoFit/>
          </a:bodyPr>
          <a:lstStyle/>
          <a:p>
            <a:r>
              <a:rPr lang="en-GB" dirty="0" err="1">
                <a:solidFill>
                  <a:srgbClr val="FF0000"/>
                </a:solidFill>
                <a:effectLst>
                  <a:outerShdw blurRad="38100" dist="38100" dir="2700000" algn="tl">
                    <a:srgbClr val="000000">
                      <a:alpha val="43137"/>
                    </a:srgbClr>
                  </a:outerShdw>
                </a:effectLst>
              </a:rPr>
              <a:t>LandInfra</a:t>
            </a:r>
            <a:r>
              <a:rPr lang="en-GB" dirty="0">
                <a:solidFill>
                  <a:srgbClr val="FF0000"/>
                </a:solidFill>
                <a:effectLst>
                  <a:outerShdw blurRad="38100" dist="38100" dir="2700000" algn="tl">
                    <a:srgbClr val="000000">
                      <a:alpha val="43137"/>
                    </a:srgbClr>
                  </a:outerShdw>
                </a:effectLst>
              </a:rPr>
              <a:t> </a:t>
            </a:r>
            <a:r>
              <a:rPr lang="en-GB" dirty="0" smtClean="0">
                <a:solidFill>
                  <a:srgbClr val="FF0000"/>
                </a:solidFill>
                <a:effectLst>
                  <a:outerShdw blurRad="38100" dist="38100" dir="2700000" algn="tl">
                    <a:srgbClr val="000000">
                      <a:alpha val="43137"/>
                    </a:srgbClr>
                  </a:outerShdw>
                </a:effectLst>
              </a:rPr>
              <a:t>developed </a:t>
            </a:r>
            <a:r>
              <a:rPr lang="en-GB" dirty="0">
                <a:solidFill>
                  <a:srgbClr val="FF0000"/>
                </a:solidFill>
                <a:effectLst>
                  <a:outerShdw blurRad="38100" dist="38100" dir="2700000" algn="tl">
                    <a:srgbClr val="000000">
                      <a:alpha val="43137"/>
                    </a:srgbClr>
                  </a:outerShdw>
                </a:effectLst>
              </a:rPr>
              <a:t>by OGC </a:t>
            </a:r>
            <a:endParaRPr lang="en-GB" dirty="0" smtClean="0">
              <a:solidFill>
                <a:srgbClr val="FF0000"/>
              </a:solidFill>
              <a:effectLst>
                <a:outerShdw blurRad="38100" dist="38100" dir="2700000" algn="tl">
                  <a:srgbClr val="000000">
                    <a:alpha val="43137"/>
                  </a:srgbClr>
                </a:outerShdw>
              </a:effectLst>
            </a:endParaRPr>
          </a:p>
          <a:p>
            <a:r>
              <a:rPr lang="en-GB" dirty="0" smtClean="0">
                <a:solidFill>
                  <a:srgbClr val="FF0000"/>
                </a:solidFill>
                <a:effectLst>
                  <a:outerShdw blurRad="38100" dist="38100" dir="2700000" algn="tl">
                    <a:srgbClr val="000000">
                      <a:alpha val="43137"/>
                    </a:srgbClr>
                  </a:outerShdw>
                </a:effectLst>
              </a:rPr>
              <a:t>with </a:t>
            </a:r>
            <a:r>
              <a:rPr lang="en-GB" dirty="0" err="1">
                <a:solidFill>
                  <a:srgbClr val="FF0000"/>
                </a:solidFill>
                <a:effectLst>
                  <a:outerShdw blurRad="38100" dist="38100" dir="2700000" algn="tl">
                    <a:srgbClr val="000000">
                      <a:alpha val="43137"/>
                    </a:srgbClr>
                  </a:outerShdw>
                </a:effectLst>
              </a:rPr>
              <a:t>buildingSMART</a:t>
            </a:r>
            <a:r>
              <a:rPr lang="en-GB" dirty="0">
                <a:solidFill>
                  <a:srgbClr val="FF0000"/>
                </a:solidFill>
                <a:effectLst>
                  <a:outerShdw blurRad="38100" dist="38100" dir="2700000" algn="tl">
                    <a:srgbClr val="000000">
                      <a:alpha val="43137"/>
                    </a:srgbClr>
                  </a:outerShdw>
                </a:effectLst>
              </a:rPr>
              <a:t> International </a:t>
            </a:r>
          </a:p>
        </p:txBody>
      </p:sp>
    </p:spTree>
    <p:extLst>
      <p:ext uri="{BB962C8B-B14F-4D97-AF65-F5344CB8AC3E}">
        <p14:creationId xmlns:p14="http://schemas.microsoft.com/office/powerpoint/2010/main" val="41802379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Harmonization </a:t>
            </a:r>
            <a:r>
              <a:rPr lang="en-GB" dirty="0" smtClean="0"/>
              <a:t>potentials</a:t>
            </a:r>
            <a:endParaRPr lang="en-GB" dirty="0"/>
          </a:p>
        </p:txBody>
      </p:sp>
      <p:sp>
        <p:nvSpPr>
          <p:cNvPr id="3" name="TextBox 2"/>
          <p:cNvSpPr txBox="1"/>
          <p:nvPr/>
        </p:nvSpPr>
        <p:spPr>
          <a:xfrm>
            <a:off x="4153095" y="1958380"/>
            <a:ext cx="825867" cy="369332"/>
          </a:xfrm>
          <a:prstGeom prst="rect">
            <a:avLst/>
          </a:prstGeom>
          <a:noFill/>
        </p:spPr>
        <p:txBody>
          <a:bodyPr wrap="none" rtlCol="0">
            <a:spAutoFit/>
          </a:bodyPr>
          <a:lstStyle/>
          <a:p>
            <a:r>
              <a:rPr lang="da-DK" dirty="0" smtClean="0"/>
              <a:t>LADM</a:t>
            </a:r>
            <a:endParaRPr lang="en-GB" dirty="0"/>
          </a:p>
        </p:txBody>
      </p:sp>
      <p:sp>
        <p:nvSpPr>
          <p:cNvPr id="4" name="TextBox 3"/>
          <p:cNvSpPr txBox="1"/>
          <p:nvPr/>
        </p:nvSpPr>
        <p:spPr>
          <a:xfrm>
            <a:off x="1835696" y="2852936"/>
            <a:ext cx="838691" cy="369332"/>
          </a:xfrm>
          <a:prstGeom prst="rect">
            <a:avLst/>
          </a:prstGeom>
          <a:noFill/>
        </p:spPr>
        <p:txBody>
          <a:bodyPr wrap="none" rtlCol="0">
            <a:spAutoFit/>
          </a:bodyPr>
          <a:lstStyle/>
          <a:p>
            <a:r>
              <a:rPr lang="da-DK" dirty="0" smtClean="0"/>
              <a:t>STDM</a:t>
            </a:r>
            <a:endParaRPr lang="en-GB" dirty="0"/>
          </a:p>
        </p:txBody>
      </p:sp>
      <p:sp>
        <p:nvSpPr>
          <p:cNvPr id="5" name="TextBox 4"/>
          <p:cNvSpPr txBox="1"/>
          <p:nvPr/>
        </p:nvSpPr>
        <p:spPr>
          <a:xfrm>
            <a:off x="6372200" y="2852936"/>
            <a:ext cx="774571" cy="369332"/>
          </a:xfrm>
          <a:prstGeom prst="rect">
            <a:avLst/>
          </a:prstGeom>
          <a:noFill/>
        </p:spPr>
        <p:txBody>
          <a:bodyPr wrap="none" rtlCol="0">
            <a:spAutoFit/>
          </a:bodyPr>
          <a:lstStyle/>
          <a:p>
            <a:r>
              <a:rPr lang="da-DK" dirty="0" smtClean="0"/>
              <a:t>ePlan</a:t>
            </a:r>
            <a:endParaRPr lang="en-GB" dirty="0"/>
          </a:p>
        </p:txBody>
      </p:sp>
      <p:sp>
        <p:nvSpPr>
          <p:cNvPr id="6" name="TextBox 5"/>
          <p:cNvSpPr txBox="1"/>
          <p:nvPr/>
        </p:nvSpPr>
        <p:spPr>
          <a:xfrm>
            <a:off x="3496282" y="4058404"/>
            <a:ext cx="2185214" cy="369332"/>
          </a:xfrm>
          <a:prstGeom prst="rect">
            <a:avLst/>
          </a:prstGeom>
          <a:noFill/>
        </p:spPr>
        <p:txBody>
          <a:bodyPr wrap="none" rtlCol="0">
            <a:spAutoFit/>
          </a:bodyPr>
          <a:lstStyle/>
          <a:p>
            <a:r>
              <a:rPr lang="da-DK" dirty="0" smtClean="0"/>
              <a:t>LandInfra/InfraGML</a:t>
            </a:r>
            <a:endParaRPr lang="en-GB" dirty="0"/>
          </a:p>
        </p:txBody>
      </p:sp>
      <p:cxnSp>
        <p:nvCxnSpPr>
          <p:cNvPr id="8" name="Straight Connector 7"/>
          <p:cNvCxnSpPr>
            <a:stCxn id="4" idx="0"/>
            <a:endCxn id="3" idx="1"/>
          </p:cNvCxnSpPr>
          <p:nvPr/>
        </p:nvCxnSpPr>
        <p:spPr>
          <a:xfrm flipV="1">
            <a:off x="2255042" y="2143046"/>
            <a:ext cx="1898053" cy="7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 idx="3"/>
            <a:endCxn id="5" idx="0"/>
          </p:cNvCxnSpPr>
          <p:nvPr/>
        </p:nvCxnSpPr>
        <p:spPr>
          <a:xfrm>
            <a:off x="4978962" y="2143046"/>
            <a:ext cx="1780524" cy="7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2"/>
            <a:endCxn id="6" idx="3"/>
          </p:cNvCxnSpPr>
          <p:nvPr/>
        </p:nvCxnSpPr>
        <p:spPr>
          <a:xfrm flipH="1">
            <a:off x="5681496" y="3222268"/>
            <a:ext cx="1077990" cy="102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6" idx="1"/>
          </p:cNvCxnSpPr>
          <p:nvPr/>
        </p:nvCxnSpPr>
        <p:spPr>
          <a:xfrm>
            <a:off x="2255042" y="3222268"/>
            <a:ext cx="1241240" cy="10208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 idx="1"/>
          </p:cNvCxnSpPr>
          <p:nvPr/>
        </p:nvCxnSpPr>
        <p:spPr>
          <a:xfrm>
            <a:off x="2674387" y="3037602"/>
            <a:ext cx="3697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4566029" y="2327712"/>
            <a:ext cx="22860" cy="17306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55976" y="1020222"/>
            <a:ext cx="3779624" cy="923330"/>
          </a:xfrm>
          <a:prstGeom prst="rect">
            <a:avLst/>
          </a:prstGeom>
          <a:noFill/>
        </p:spPr>
        <p:txBody>
          <a:bodyPr wrap="none" rtlCol="0">
            <a:spAutoFit/>
          </a:bodyPr>
          <a:lstStyle/>
          <a:p>
            <a:r>
              <a:rPr lang="en-GB" dirty="0"/>
              <a:t>ISO stage </a:t>
            </a:r>
            <a:r>
              <a:rPr lang="en-GB" dirty="0" smtClean="0"/>
              <a:t>code 90.20:</a:t>
            </a:r>
            <a:endParaRPr lang="en-GB" dirty="0"/>
          </a:p>
          <a:p>
            <a:r>
              <a:rPr lang="en-GB" dirty="0" smtClean="0"/>
              <a:t>.. under </a:t>
            </a:r>
            <a:r>
              <a:rPr lang="en-GB" dirty="0"/>
              <a:t>periodical </a:t>
            </a:r>
            <a:r>
              <a:rPr lang="en-GB" dirty="0" smtClean="0"/>
              <a:t>review</a:t>
            </a:r>
          </a:p>
          <a:p>
            <a:r>
              <a:rPr lang="da-DK" dirty="0" smtClean="0"/>
              <a:t>‘</a:t>
            </a:r>
            <a:r>
              <a:rPr lang="en-GB" dirty="0"/>
              <a:t>The revision process is taken </a:t>
            </a:r>
            <a:r>
              <a:rPr lang="en-GB" dirty="0" smtClean="0"/>
              <a:t>up..</a:t>
            </a:r>
            <a:r>
              <a:rPr lang="da-DK" dirty="0" smtClean="0"/>
              <a:t>’ </a:t>
            </a:r>
            <a:endParaRPr lang="en-GB" dirty="0"/>
          </a:p>
        </p:txBody>
      </p:sp>
      <p:sp>
        <p:nvSpPr>
          <p:cNvPr id="31" name="TextBox 30"/>
          <p:cNvSpPr txBox="1"/>
          <p:nvPr/>
        </p:nvSpPr>
        <p:spPr>
          <a:xfrm>
            <a:off x="4158248" y="4392979"/>
            <a:ext cx="3715504" cy="646331"/>
          </a:xfrm>
          <a:prstGeom prst="rect">
            <a:avLst/>
          </a:prstGeom>
          <a:noFill/>
        </p:spPr>
        <p:txBody>
          <a:bodyPr wrap="none" rtlCol="0">
            <a:spAutoFit/>
          </a:bodyPr>
          <a:lstStyle/>
          <a:p>
            <a:r>
              <a:rPr lang="en-US" dirty="0"/>
              <a:t>15-111r1 </a:t>
            </a:r>
            <a:r>
              <a:rPr lang="en-US" dirty="0" err="1" smtClean="0"/>
              <a:t>LandInfra</a:t>
            </a:r>
            <a:r>
              <a:rPr lang="en-US" dirty="0" smtClean="0"/>
              <a:t> 2016-12-20</a:t>
            </a:r>
          </a:p>
          <a:p>
            <a:r>
              <a:rPr lang="en-GB" dirty="0"/>
              <a:t>17-nnn </a:t>
            </a:r>
            <a:r>
              <a:rPr lang="en-GB" dirty="0" err="1"/>
              <a:t>InfraGML</a:t>
            </a:r>
            <a:r>
              <a:rPr lang="en-GB" dirty="0"/>
              <a:t> Parts </a:t>
            </a:r>
            <a:r>
              <a:rPr lang="en-GB" dirty="0" smtClean="0"/>
              <a:t>0-7 2017- -</a:t>
            </a:r>
            <a:endParaRPr lang="en-GB" dirty="0"/>
          </a:p>
        </p:txBody>
      </p:sp>
      <p:sp>
        <p:nvSpPr>
          <p:cNvPr id="32" name="TextBox 31"/>
          <p:cNvSpPr txBox="1"/>
          <p:nvPr/>
        </p:nvSpPr>
        <p:spPr>
          <a:xfrm>
            <a:off x="503548" y="3689955"/>
            <a:ext cx="2844316" cy="1323439"/>
          </a:xfrm>
          <a:prstGeom prst="rect">
            <a:avLst/>
          </a:prstGeom>
          <a:noFill/>
        </p:spPr>
        <p:txBody>
          <a:bodyPr wrap="square" rtlCol="0">
            <a:spAutoFit/>
          </a:bodyPr>
          <a:lstStyle/>
          <a:p>
            <a:r>
              <a:rPr lang="en-GB" dirty="0" smtClean="0"/>
              <a:t>‘It </a:t>
            </a:r>
            <a:r>
              <a:rPr lang="en-GB" dirty="0"/>
              <a:t>is also an explicit </a:t>
            </a:r>
            <a:endParaRPr lang="en-GB" dirty="0" smtClean="0"/>
          </a:p>
          <a:p>
            <a:r>
              <a:rPr lang="en-GB" dirty="0" smtClean="0"/>
              <a:t>goal </a:t>
            </a:r>
            <a:r>
              <a:rPr lang="en-GB" dirty="0"/>
              <a:t>of </a:t>
            </a:r>
            <a:r>
              <a:rPr lang="en-GB" dirty="0" err="1"/>
              <a:t>OSGeo</a:t>
            </a:r>
            <a:r>
              <a:rPr lang="en-GB" dirty="0"/>
              <a:t> to support and promote standards, including OGC </a:t>
            </a:r>
            <a:r>
              <a:rPr lang="en-GB" dirty="0" smtClean="0"/>
              <a:t>standards’</a:t>
            </a:r>
          </a:p>
          <a:p>
            <a:r>
              <a:rPr lang="da-DK" sz="800" dirty="0"/>
              <a:t>(http://www.osgeo.org/faq)</a:t>
            </a:r>
            <a:endParaRPr lang="en-GB" sz="800" dirty="0"/>
          </a:p>
        </p:txBody>
      </p:sp>
      <p:sp>
        <p:nvSpPr>
          <p:cNvPr id="33" name="TextBox 32"/>
          <p:cNvSpPr txBox="1"/>
          <p:nvPr/>
        </p:nvSpPr>
        <p:spPr>
          <a:xfrm>
            <a:off x="503548" y="5229200"/>
            <a:ext cx="3082895" cy="492443"/>
          </a:xfrm>
          <a:prstGeom prst="rect">
            <a:avLst/>
          </a:prstGeom>
          <a:noFill/>
        </p:spPr>
        <p:txBody>
          <a:bodyPr wrap="none" rtlCol="0">
            <a:spAutoFit/>
          </a:bodyPr>
          <a:lstStyle/>
          <a:p>
            <a:r>
              <a:rPr lang="en-GB" dirty="0" err="1"/>
              <a:t>OSGeo</a:t>
            </a:r>
            <a:r>
              <a:rPr lang="en-GB" dirty="0"/>
              <a:t> Community </a:t>
            </a:r>
            <a:r>
              <a:rPr lang="en-GB" dirty="0" smtClean="0"/>
              <a:t>Projects</a:t>
            </a:r>
          </a:p>
          <a:p>
            <a:r>
              <a:rPr lang="da-DK" sz="800" dirty="0"/>
              <a:t>(https://wiki.osgeo.org/wiki/OSGeo_Community_Projects)</a:t>
            </a:r>
            <a:endParaRPr lang="en-GB" sz="800" dirty="0"/>
          </a:p>
        </p:txBody>
      </p:sp>
      <p:sp>
        <p:nvSpPr>
          <p:cNvPr id="34" name="TextBox 33"/>
          <p:cNvSpPr txBox="1"/>
          <p:nvPr/>
        </p:nvSpPr>
        <p:spPr>
          <a:xfrm>
            <a:off x="617349" y="1806496"/>
            <a:ext cx="2116798" cy="1046440"/>
          </a:xfrm>
          <a:prstGeom prst="rect">
            <a:avLst/>
          </a:prstGeom>
          <a:noFill/>
        </p:spPr>
        <p:txBody>
          <a:bodyPr wrap="none" rtlCol="0">
            <a:spAutoFit/>
          </a:bodyPr>
          <a:lstStyle/>
          <a:p>
            <a:r>
              <a:rPr lang="da-DK" dirty="0"/>
              <a:t>UN-Habitat /</a:t>
            </a:r>
            <a:r>
              <a:rPr lang="da-DK" dirty="0" smtClean="0"/>
              <a:t>GLTN:</a:t>
            </a:r>
          </a:p>
          <a:p>
            <a:r>
              <a:rPr lang="en-GB" dirty="0" smtClean="0"/>
              <a:t>STDM </a:t>
            </a:r>
            <a:r>
              <a:rPr lang="en-GB" dirty="0"/>
              <a:t>Version </a:t>
            </a:r>
            <a:r>
              <a:rPr lang="en-GB" dirty="0" smtClean="0"/>
              <a:t>1.4</a:t>
            </a:r>
          </a:p>
          <a:p>
            <a:r>
              <a:rPr lang="en-GB" dirty="0"/>
              <a:t>QGIS </a:t>
            </a:r>
            <a:r>
              <a:rPr lang="en-GB" dirty="0" smtClean="0"/>
              <a:t>Plug-In</a:t>
            </a:r>
          </a:p>
          <a:p>
            <a:r>
              <a:rPr lang="da-DK" sz="800" dirty="0" smtClean="0"/>
              <a:t>(</a:t>
            </a:r>
            <a:r>
              <a:rPr lang="da-DK" sz="800" dirty="0" smtClean="0">
                <a:hlinkClick r:id="rId2"/>
              </a:rPr>
              <a:t>WB Land &amp; Poverty 2015</a:t>
            </a:r>
            <a:r>
              <a:rPr lang="da-DK" sz="800" dirty="0" smtClean="0"/>
              <a:t>)</a:t>
            </a:r>
            <a:endParaRPr lang="en-GB" sz="800" dirty="0"/>
          </a:p>
        </p:txBody>
      </p:sp>
    </p:spTree>
    <p:extLst>
      <p:ext uri="{BB962C8B-B14F-4D97-AF65-F5344CB8AC3E}">
        <p14:creationId xmlns:p14="http://schemas.microsoft.com/office/powerpoint/2010/main" val="11106144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Harmonization: Expectations </a:t>
            </a:r>
            <a:r>
              <a:rPr lang="da-DK" smtClean="0"/>
              <a:t>and contribution proposals</a:t>
            </a:r>
            <a:endParaRPr lang="en-GB" dirty="0"/>
          </a:p>
        </p:txBody>
      </p:sp>
      <p:sp>
        <p:nvSpPr>
          <p:cNvPr id="3" name="Content Placeholder 2"/>
          <p:cNvSpPr>
            <a:spLocks noGrp="1"/>
          </p:cNvSpPr>
          <p:nvPr>
            <p:ph idx="1"/>
          </p:nvPr>
        </p:nvSpPr>
        <p:spPr/>
        <p:txBody>
          <a:bodyPr/>
          <a:lstStyle/>
          <a:p>
            <a:r>
              <a:rPr lang="en-GB" dirty="0"/>
              <a:t>We hope that by the next conference [March 20-24 2017], the World Bank and its partners will have accomplished the following [and two other tasks]: </a:t>
            </a:r>
            <a:endParaRPr lang="en-GB" dirty="0" smtClean="0"/>
          </a:p>
          <a:p>
            <a:pPr marL="800100" lvl="2" indent="0">
              <a:buNone/>
            </a:pPr>
            <a:r>
              <a:rPr lang="en-GB" dirty="0" smtClean="0"/>
              <a:t>A roadmap towards agreed data and interoperability standards to reduce duplication, allow sharing of land and spatial data and creation of rights layers in ways that reduce duplication, increase transparency and support evidence-based decision-making. </a:t>
            </a:r>
            <a:r>
              <a:rPr lang="en-GB" sz="800" dirty="0" smtClean="0"/>
              <a:t>(</a:t>
            </a:r>
            <a:r>
              <a:rPr lang="en-GB" sz="800" dirty="0" smtClean="0">
                <a:hlinkClick r:id="rId3"/>
              </a:rPr>
              <a:t>WB Klaus </a:t>
            </a:r>
            <a:r>
              <a:rPr lang="en-GB" sz="800" dirty="0" err="1" smtClean="0">
                <a:hlinkClick r:id="rId3"/>
              </a:rPr>
              <a:t>Deininger</a:t>
            </a:r>
            <a:r>
              <a:rPr lang="en-GB" sz="800" dirty="0" smtClean="0"/>
              <a:t>)</a:t>
            </a:r>
          </a:p>
          <a:p>
            <a:pPr marL="800100" lvl="2" indent="0">
              <a:buNone/>
            </a:pPr>
            <a:endParaRPr lang="da-DK" sz="800" dirty="0"/>
          </a:p>
          <a:p>
            <a:pPr marL="800100" lvl="2" indent="0">
              <a:buNone/>
            </a:pPr>
            <a:endParaRPr lang="da-DK" sz="800" dirty="0" smtClean="0"/>
          </a:p>
          <a:p>
            <a:pPr marL="800100" lvl="2" indent="0">
              <a:buNone/>
            </a:pPr>
            <a:endParaRPr lang="en-GB" sz="800" dirty="0" smtClean="0"/>
          </a:p>
          <a:p>
            <a:r>
              <a:rPr lang="da-DK" dirty="0" smtClean="0"/>
              <a:t>Proposal for OGC contributions:</a:t>
            </a:r>
          </a:p>
          <a:p>
            <a:pPr lvl="1"/>
            <a:r>
              <a:rPr lang="da-DK" dirty="0" smtClean="0"/>
              <a:t>OGC informs the ISO LADM periodical review process on the new OGC LandInfra and InfraGML standards, and engages in the review process</a:t>
            </a:r>
          </a:p>
          <a:p>
            <a:pPr lvl="1"/>
            <a:r>
              <a:rPr lang="da-DK" dirty="0" smtClean="0"/>
              <a:t>OGC </a:t>
            </a:r>
            <a:r>
              <a:rPr lang="da-DK" smtClean="0"/>
              <a:t>with GLTN </a:t>
            </a:r>
            <a:r>
              <a:rPr lang="da-DK" dirty="0" smtClean="0"/>
              <a:t>invite sponsor(s) for an OGC pilot project in the context of an OSGeo Community Project.</a:t>
            </a:r>
            <a:endParaRPr lang="en-GB" dirty="0"/>
          </a:p>
        </p:txBody>
      </p:sp>
    </p:spTree>
    <p:extLst>
      <p:ext uri="{BB962C8B-B14F-4D97-AF65-F5344CB8AC3E}">
        <p14:creationId xmlns:p14="http://schemas.microsoft.com/office/powerpoint/2010/main" val="7375252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AU_EN_waves">
  <a:themeElements>
    <a:clrScheme name="AAU farver">
      <a:dk1>
        <a:srgbClr val="211A52"/>
      </a:dk1>
      <a:lt1>
        <a:srgbClr val="FFFFFF"/>
      </a:lt1>
      <a:dk2>
        <a:srgbClr val="54616E"/>
      </a:dk2>
      <a:lt2>
        <a:srgbClr val="FFFFFF"/>
      </a:lt2>
      <a:accent1>
        <a:srgbClr val="594FBF"/>
      </a:accent1>
      <a:accent2>
        <a:srgbClr val="B2A2C7"/>
      </a:accent2>
      <a:accent3>
        <a:srgbClr val="C3D69B"/>
      </a:accent3>
      <a:accent4>
        <a:srgbClr val="95B3D7"/>
      </a:accent4>
      <a:accent5>
        <a:srgbClr val="548DD4"/>
      </a:accent5>
      <a:accent6>
        <a:srgbClr val="BFBFBF"/>
      </a:accent6>
      <a:hlink>
        <a:srgbClr val="0000B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AAU_EN_waves</Template>
  <TotalTime>8938</TotalTime>
  <Words>585</Words>
  <Application>Microsoft Office PowerPoint</Application>
  <PresentationFormat>On-screen Show (4:3)</PresentationFormat>
  <Paragraphs>97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AAU_EN_waves</vt:lpstr>
      <vt:lpstr>Harmonization of standards- the iso 19152:2012 Ladm-family</vt:lpstr>
      <vt:lpstr>Overview</vt:lpstr>
      <vt:lpstr> The universe of discourse</vt:lpstr>
      <vt:lpstr>Members of the LADM family</vt:lpstr>
      <vt:lpstr>UN-Habitat /GLTN : Social Tenure Domain Model </vt:lpstr>
      <vt:lpstr>ANZLIC/ ICSM : ePlan</vt:lpstr>
      <vt:lpstr>OGC LandInfra SWG / InfraGML</vt:lpstr>
      <vt:lpstr>Harmonization potentials</vt:lpstr>
      <vt:lpstr>Harmonization: Expectations and contribution proposals</vt:lpstr>
      <vt:lpstr>Erik Stubkjær   &amp;                  Paul Scarponcini  est@land.aau.dk           Paul.Scarponcini@bentley.com</vt:lpstr>
    </vt:vector>
  </TitlesOfParts>
  <Company>Aalborg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Harmonzation of standards- the iso 19152:2012 Ladm-family</dc:title>
  <dc:creator>Erik Stubkjær</dc:creator>
  <cp:lastModifiedBy>Erik Stubkjær</cp:lastModifiedBy>
  <cp:revision>43</cp:revision>
  <dcterms:created xsi:type="dcterms:W3CDTF">2017-03-08T17:23:10Z</dcterms:created>
  <dcterms:modified xsi:type="dcterms:W3CDTF">2017-05-30T14:23:08Z</dcterms:modified>
</cp:coreProperties>
</file>