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57" r:id="rId3"/>
    <p:sldId id="267" r:id="rId4"/>
    <p:sldId id="268" r:id="rId5"/>
    <p:sldId id="269" r:id="rId6"/>
    <p:sldId id="270" r:id="rId7"/>
    <p:sldId id="271" r:id="rId8"/>
    <p:sldId id="259" r:id="rId9"/>
    <p:sldId id="272" r:id="rId10"/>
    <p:sldId id="261" r:id="rId11"/>
    <p:sldId id="264" r:id="rId12"/>
    <p:sldId id="275" r:id="rId13"/>
    <p:sldId id="266" r:id="rId14"/>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1BDF0A-4C2B-476B-8575-7C2427C2C567}">
          <p14:sldIdLst>
            <p14:sldId id="256"/>
            <p14:sldId id="257"/>
            <p14:sldId id="267"/>
            <p14:sldId id="268"/>
            <p14:sldId id="269"/>
            <p14:sldId id="270"/>
            <p14:sldId id="271"/>
          </p14:sldIdLst>
        </p14:section>
        <p14:section name="Untitled Section" id="{D5F4D923-1CB1-4C0C-9FC6-6BCD8419A265}">
          <p14:sldIdLst>
            <p14:sldId id="259"/>
            <p14:sldId id="272"/>
            <p14:sldId id="261"/>
            <p14:sldId id="264"/>
            <p14:sldId id="275"/>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1A52"/>
    <a:srgbClr val="5461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705" autoAdjust="0"/>
  </p:normalViewPr>
  <p:slideViewPr>
    <p:cSldViewPr>
      <p:cViewPr>
        <p:scale>
          <a:sx n="100" d="100"/>
          <a:sy n="100" d="100"/>
        </p:scale>
        <p:origin x="-595"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EAA7B7-9729-4998-A735-980F4A67C550}" type="datetimeFigureOut">
              <a:rPr lang="da-DK" smtClean="0"/>
              <a:t>31-07-2017</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874EA0-E96F-4A9F-BECE-F82ED93FDC31}" type="slidenum">
              <a:rPr lang="da-DK" smtClean="0"/>
              <a:t>‹#›</a:t>
            </a:fld>
            <a:endParaRPr lang="da-DK"/>
          </a:p>
        </p:txBody>
      </p:sp>
    </p:spTree>
    <p:extLst>
      <p:ext uri="{BB962C8B-B14F-4D97-AF65-F5344CB8AC3E}">
        <p14:creationId xmlns:p14="http://schemas.microsoft.com/office/powerpoint/2010/main" val="1106697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solidFill>
                  <a:srgbClr val="00B050"/>
                </a:solidFill>
              </a:rPr>
              <a:t>PostGIS</a:t>
            </a:r>
            <a:r>
              <a:rPr lang="en-GB" dirty="0" smtClean="0">
                <a:solidFill>
                  <a:srgbClr val="00B050"/>
                </a:solidFill>
              </a:rPr>
              <a:t>/ PostgreSQL</a:t>
            </a:r>
            <a:endParaRPr lang="en-GB" dirty="0"/>
          </a:p>
        </p:txBody>
      </p:sp>
      <p:sp>
        <p:nvSpPr>
          <p:cNvPr id="4" name="Slide Number Placeholder 3"/>
          <p:cNvSpPr>
            <a:spLocks noGrp="1"/>
          </p:cNvSpPr>
          <p:nvPr>
            <p:ph type="sldNum" sz="quarter" idx="10"/>
          </p:nvPr>
        </p:nvSpPr>
        <p:spPr/>
        <p:txBody>
          <a:bodyPr/>
          <a:lstStyle/>
          <a:p>
            <a:fld id="{A5874EA0-E96F-4A9F-BECE-F82ED93FDC31}" type="slidenum">
              <a:rPr lang="da-DK" smtClean="0"/>
              <a:t>10</a:t>
            </a:fld>
            <a:endParaRPr lang="da-DK"/>
          </a:p>
        </p:txBody>
      </p:sp>
    </p:spTree>
    <p:extLst>
      <p:ext uri="{BB962C8B-B14F-4D97-AF65-F5344CB8AC3E}">
        <p14:creationId xmlns:p14="http://schemas.microsoft.com/office/powerpoint/2010/main" val="272664070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628" y="5898"/>
            <a:ext cx="9136136" cy="6852103"/>
          </a:xfrm>
          <a:prstGeom prst="rect">
            <a:avLst/>
          </a:prstGeom>
        </p:spPr>
      </p:pic>
      <p:sp>
        <p:nvSpPr>
          <p:cNvPr id="11" name="Rektangel 10"/>
          <p:cNvSpPr/>
          <p:nvPr userDrawn="1"/>
        </p:nvSpPr>
        <p:spPr>
          <a:xfrm>
            <a:off x="610256" y="3861048"/>
            <a:ext cx="7920880" cy="1296144"/>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hasCustomPrompt="1"/>
          </p:nvPr>
        </p:nvSpPr>
        <p:spPr>
          <a:xfrm>
            <a:off x="685800" y="2130425"/>
            <a:ext cx="7772400" cy="1470025"/>
          </a:xfrm>
        </p:spPr>
        <p:txBody>
          <a:bodyPr/>
          <a:lstStyle>
            <a:lvl1pPr algn="ctr">
              <a:defRPr b="1" cap="all" spc="200" baseline="0">
                <a:solidFill>
                  <a:srgbClr val="211A52"/>
                </a:solidFill>
              </a:defRPr>
            </a:lvl1pPr>
          </a:lstStyle>
          <a:p>
            <a:r>
              <a:rPr lang="da-DK" dirty="0" err="1" smtClean="0"/>
              <a:t>Click</a:t>
            </a:r>
            <a:r>
              <a:rPr lang="da-DK" dirty="0" smtClean="0"/>
              <a:t> to </a:t>
            </a:r>
            <a:r>
              <a:rPr lang="da-DK" dirty="0" err="1" smtClean="0"/>
              <a:t>edit</a:t>
            </a:r>
            <a:endParaRPr lang="da-DK" dirty="0"/>
          </a:p>
        </p:txBody>
      </p:sp>
      <p:sp>
        <p:nvSpPr>
          <p:cNvPr id="4" name="Pladsholder til dato 3"/>
          <p:cNvSpPr>
            <a:spLocks noGrp="1"/>
          </p:cNvSpPr>
          <p:nvPr>
            <p:ph type="dt" sz="half" idx="10"/>
          </p:nvPr>
        </p:nvSpPr>
        <p:spPr/>
        <p:txBody>
          <a:bodyPr/>
          <a:lstStyle/>
          <a:p>
            <a:fld id="{BFD3C599-F844-4F38-815A-ABB70986E12B}" type="datetime1">
              <a:rPr lang="en-US" smtClean="0"/>
              <a:t>7/31/2017</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sp>
        <p:nvSpPr>
          <p:cNvPr id="3" name="Undertitel 2"/>
          <p:cNvSpPr>
            <a:spLocks noGrp="1"/>
          </p:cNvSpPr>
          <p:nvPr>
            <p:ph type="subTitle" idx="1" hasCustomPrompt="1"/>
          </p:nvPr>
        </p:nvSpPr>
        <p:spPr>
          <a:xfrm>
            <a:off x="683568" y="3933056"/>
            <a:ext cx="7776864" cy="1152128"/>
          </a:xfrm>
        </p:spPr>
        <p:txBody>
          <a:bodyPr anchor="ctr"/>
          <a:lstStyle>
            <a:lvl1pPr marL="0" indent="0" algn="ctr">
              <a:buNone/>
              <a:defRPr cap="all" spc="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err="1" smtClean="0"/>
              <a:t>Click</a:t>
            </a:r>
            <a:r>
              <a:rPr lang="da-DK" dirty="0" smtClean="0"/>
              <a:t> to </a:t>
            </a:r>
            <a:r>
              <a:rPr lang="da-DK" dirty="0" err="1" smtClean="0"/>
              <a:t>edit</a:t>
            </a:r>
            <a:endParaRPr lang="da-DK" dirty="0"/>
          </a:p>
        </p:txBody>
      </p:sp>
      <p:pic>
        <p:nvPicPr>
          <p:cNvPr id="10" name="Billed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31939" y="5949280"/>
            <a:ext cx="1224137" cy="861914"/>
          </a:xfrm>
          <a:prstGeom prst="rect">
            <a:avLst/>
          </a:prstGeom>
        </p:spPr>
      </p:pic>
    </p:spTree>
    <p:extLst>
      <p:ext uri="{BB962C8B-B14F-4D97-AF65-F5344CB8AC3E}">
        <p14:creationId xmlns:p14="http://schemas.microsoft.com/office/powerpoint/2010/main" val="301957938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92288" y="4653136"/>
            <a:ext cx="5486400" cy="566738"/>
          </a:xfrm>
        </p:spPr>
        <p:txBody>
          <a:bodyPr anchor="b">
            <a:normAutofit/>
          </a:bodyPr>
          <a:lstStyle>
            <a:lvl1pPr algn="ctr">
              <a:defRPr sz="2400" b="0"/>
            </a:lvl1pPr>
          </a:lstStyle>
          <a:p>
            <a:r>
              <a:rPr lang="da-DK" dirty="0" err="1" smtClean="0"/>
              <a:t>Click</a:t>
            </a:r>
            <a:r>
              <a:rPr lang="da-DK" dirty="0" smtClean="0"/>
              <a:t> to </a:t>
            </a:r>
            <a:r>
              <a:rPr lang="da-DK" dirty="0" err="1" smtClean="0"/>
              <a:t>edit</a:t>
            </a:r>
            <a:endParaRPr lang="da-DK" dirty="0"/>
          </a:p>
        </p:txBody>
      </p:sp>
      <p:sp>
        <p:nvSpPr>
          <p:cNvPr id="3" name="Pladsholder til billede 2"/>
          <p:cNvSpPr>
            <a:spLocks noGrp="1"/>
          </p:cNvSpPr>
          <p:nvPr>
            <p:ph type="pic" idx="1" hasCustomPrompt="1"/>
          </p:nvPr>
        </p:nvSpPr>
        <p:spPr>
          <a:xfrm>
            <a:off x="1792288" y="612775"/>
            <a:ext cx="5486400" cy="38963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smtClean="0"/>
              <a:t>Click</a:t>
            </a:r>
            <a:r>
              <a:rPr lang="da-DK" dirty="0" smtClean="0"/>
              <a:t> the </a:t>
            </a:r>
            <a:r>
              <a:rPr lang="da-DK" dirty="0" err="1" smtClean="0"/>
              <a:t>icon</a:t>
            </a:r>
            <a:r>
              <a:rPr lang="da-DK" dirty="0" smtClean="0"/>
              <a:t> to </a:t>
            </a:r>
            <a:r>
              <a:rPr lang="da-DK" dirty="0" err="1" smtClean="0"/>
              <a:t>place</a:t>
            </a:r>
            <a:r>
              <a:rPr lang="da-DK" dirty="0" smtClean="0"/>
              <a:t> </a:t>
            </a:r>
            <a:r>
              <a:rPr lang="da-DK" dirty="0" err="1" smtClean="0"/>
              <a:t>picture</a:t>
            </a:r>
            <a:endParaRPr lang="da-DK" dirty="0"/>
          </a:p>
        </p:txBody>
      </p:sp>
      <p:sp>
        <p:nvSpPr>
          <p:cNvPr id="4" name="Pladsholder til tekst 3"/>
          <p:cNvSpPr>
            <a:spLocks noGrp="1"/>
          </p:cNvSpPr>
          <p:nvPr>
            <p:ph type="body" sz="half" idx="2" hasCustomPrompt="1"/>
          </p:nvPr>
        </p:nvSpPr>
        <p:spPr>
          <a:xfrm>
            <a:off x="1792288" y="5367338"/>
            <a:ext cx="5486400" cy="509934"/>
          </a:xfrm>
        </p:spPr>
        <p:txBody>
          <a:bodyPr>
            <a:normAutofit/>
          </a:bodyPr>
          <a:lstStyle>
            <a:lvl1pPr marL="0" indent="0" algn="ctr">
              <a:buNone/>
              <a:defRPr sz="1800">
                <a:solidFill>
                  <a:srgbClr val="54616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err="1" smtClean="0"/>
              <a:t>Click</a:t>
            </a:r>
            <a:r>
              <a:rPr lang="da-DK" dirty="0" smtClean="0"/>
              <a:t> to </a:t>
            </a:r>
            <a:r>
              <a:rPr lang="da-DK" dirty="0" err="1" smtClean="0"/>
              <a:t>edit</a:t>
            </a:r>
            <a:endParaRPr lang="da-DK" dirty="0" smtClean="0"/>
          </a:p>
        </p:txBody>
      </p:sp>
      <p:sp>
        <p:nvSpPr>
          <p:cNvPr id="5" name="Pladsholder til dato 4"/>
          <p:cNvSpPr>
            <a:spLocks noGrp="1"/>
          </p:cNvSpPr>
          <p:nvPr>
            <p:ph type="dt" sz="half" idx="10"/>
          </p:nvPr>
        </p:nvSpPr>
        <p:spPr/>
        <p:txBody>
          <a:bodyPr/>
          <a:lstStyle/>
          <a:p>
            <a:fld id="{AA85DEDA-9D46-43B9-B6B1-198D3DFF172E}" type="datetime1">
              <a:rPr lang="en-US" smtClean="0"/>
              <a:t>7/31/2017</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3178746189"/>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page picture - blue caption">
    <p:spTree>
      <p:nvGrpSpPr>
        <p:cNvPr id="1" name=""/>
        <p:cNvGrpSpPr/>
        <p:nvPr/>
      </p:nvGrpSpPr>
      <p:grpSpPr>
        <a:xfrm>
          <a:off x="0" y="0"/>
          <a:ext cx="0" cy="0"/>
          <a:chOff x="0" y="0"/>
          <a:chExt cx="0" cy="0"/>
        </a:xfrm>
      </p:grpSpPr>
      <p:sp>
        <p:nvSpPr>
          <p:cNvPr id="3" name="Pladsholder til billede 2"/>
          <p:cNvSpPr>
            <a:spLocks noGrp="1"/>
          </p:cNvSpPr>
          <p:nvPr>
            <p:ph type="pic" idx="1" hasCustomPrompt="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smtClean="0"/>
              <a:t>Click</a:t>
            </a:r>
            <a:r>
              <a:rPr lang="da-DK" dirty="0" smtClean="0"/>
              <a:t> the </a:t>
            </a:r>
            <a:r>
              <a:rPr lang="da-DK" dirty="0" err="1" smtClean="0"/>
              <a:t>icon</a:t>
            </a:r>
            <a:r>
              <a:rPr lang="da-DK" dirty="0" smtClean="0"/>
              <a:t> to </a:t>
            </a:r>
            <a:r>
              <a:rPr lang="da-DK" dirty="0" err="1" smtClean="0"/>
              <a:t>place</a:t>
            </a:r>
            <a:r>
              <a:rPr lang="da-DK" dirty="0" smtClean="0"/>
              <a:t> </a:t>
            </a:r>
            <a:r>
              <a:rPr lang="da-DK" dirty="0" err="1" smtClean="0"/>
              <a:t>picture</a:t>
            </a:r>
            <a:endParaRPr lang="da-DK" dirty="0"/>
          </a:p>
        </p:txBody>
      </p:sp>
      <p:sp>
        <p:nvSpPr>
          <p:cNvPr id="5" name="Pladsholder til dato 4"/>
          <p:cNvSpPr>
            <a:spLocks noGrp="1"/>
          </p:cNvSpPr>
          <p:nvPr>
            <p:ph type="dt" sz="half" idx="10"/>
          </p:nvPr>
        </p:nvSpPr>
        <p:spPr/>
        <p:txBody>
          <a:bodyPr/>
          <a:lstStyle/>
          <a:p>
            <a:fld id="{5570ACC2-CF38-413F-9420-E50DA77C58FE}" type="datetime1">
              <a:rPr lang="en-US" smtClean="0"/>
              <a:t>7/31/2017</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a:t>
            </a:fld>
            <a:endParaRPr lang="da-DK"/>
          </a:p>
        </p:txBody>
      </p:sp>
      <p:sp>
        <p:nvSpPr>
          <p:cNvPr id="8" name="Titel 1"/>
          <p:cNvSpPr>
            <a:spLocks noGrp="1"/>
          </p:cNvSpPr>
          <p:nvPr>
            <p:ph type="title" hasCustomPrompt="1"/>
          </p:nvPr>
        </p:nvSpPr>
        <p:spPr>
          <a:xfrm>
            <a:off x="755576" y="3573016"/>
            <a:ext cx="7632848" cy="2232248"/>
          </a:xfrm>
        </p:spPr>
        <p:txBody>
          <a:bodyPr anchor="t">
            <a:normAutofit/>
          </a:bodyPr>
          <a:lstStyle>
            <a:lvl1pPr algn="ctr">
              <a:defRPr sz="2400" b="0" i="0" cap="all" baseline="0">
                <a:solidFill>
                  <a:srgbClr val="211A52"/>
                </a:solidFill>
              </a:defRPr>
            </a:lvl1pPr>
          </a:lstStyle>
          <a:p>
            <a:r>
              <a:rPr lang="da-DK" dirty="0" err="1" smtClean="0"/>
              <a:t>Click</a:t>
            </a:r>
            <a:r>
              <a:rPr lang="da-DK" dirty="0" smtClean="0"/>
              <a:t> to </a:t>
            </a:r>
            <a:r>
              <a:rPr lang="da-DK" dirty="0" err="1" smtClean="0"/>
              <a:t>edit</a:t>
            </a:r>
            <a:endParaRPr lang="da-DK" dirty="0"/>
          </a:p>
        </p:txBody>
      </p:sp>
    </p:spTree>
    <p:extLst>
      <p:ext uri="{BB962C8B-B14F-4D97-AF65-F5344CB8AC3E}">
        <p14:creationId xmlns:p14="http://schemas.microsoft.com/office/powerpoint/2010/main" val="305497770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page picture - white caption">
    <p:spTree>
      <p:nvGrpSpPr>
        <p:cNvPr id="1" name=""/>
        <p:cNvGrpSpPr/>
        <p:nvPr/>
      </p:nvGrpSpPr>
      <p:grpSpPr>
        <a:xfrm>
          <a:off x="0" y="0"/>
          <a:ext cx="0" cy="0"/>
          <a:chOff x="0" y="0"/>
          <a:chExt cx="0" cy="0"/>
        </a:xfrm>
      </p:grpSpPr>
      <p:sp>
        <p:nvSpPr>
          <p:cNvPr id="3" name="Pladsholder til billede 2"/>
          <p:cNvSpPr>
            <a:spLocks noGrp="1"/>
          </p:cNvSpPr>
          <p:nvPr>
            <p:ph type="pic" idx="1" hasCustomPrompt="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smtClean="0"/>
              <a:t>Click</a:t>
            </a:r>
            <a:r>
              <a:rPr lang="da-DK" dirty="0" smtClean="0"/>
              <a:t> the </a:t>
            </a:r>
            <a:r>
              <a:rPr lang="da-DK" dirty="0" err="1" smtClean="0"/>
              <a:t>icon</a:t>
            </a:r>
            <a:r>
              <a:rPr lang="da-DK" dirty="0" smtClean="0"/>
              <a:t> to </a:t>
            </a:r>
            <a:r>
              <a:rPr lang="da-DK" dirty="0" err="1" smtClean="0"/>
              <a:t>place</a:t>
            </a:r>
            <a:r>
              <a:rPr lang="da-DK" dirty="0" smtClean="0"/>
              <a:t> </a:t>
            </a:r>
            <a:r>
              <a:rPr lang="da-DK" dirty="0" err="1" smtClean="0"/>
              <a:t>picture</a:t>
            </a:r>
            <a:endParaRPr lang="da-DK" dirty="0"/>
          </a:p>
        </p:txBody>
      </p:sp>
      <p:sp>
        <p:nvSpPr>
          <p:cNvPr id="2" name="Titel 1"/>
          <p:cNvSpPr>
            <a:spLocks noGrp="1"/>
          </p:cNvSpPr>
          <p:nvPr>
            <p:ph type="title" hasCustomPrompt="1"/>
          </p:nvPr>
        </p:nvSpPr>
        <p:spPr>
          <a:xfrm>
            <a:off x="827584" y="3573016"/>
            <a:ext cx="7488832" cy="2232248"/>
          </a:xfrm>
        </p:spPr>
        <p:txBody>
          <a:bodyPr anchor="t">
            <a:normAutofit/>
          </a:bodyPr>
          <a:lstStyle>
            <a:lvl1pPr algn="ctr">
              <a:defRPr sz="2400" b="0" cap="all" baseline="0">
                <a:solidFill>
                  <a:schemeClr val="bg1"/>
                </a:solidFill>
              </a:defRPr>
            </a:lvl1pPr>
          </a:lstStyle>
          <a:p>
            <a:r>
              <a:rPr lang="da-DK" dirty="0" err="1" smtClean="0"/>
              <a:t>Click</a:t>
            </a:r>
            <a:r>
              <a:rPr lang="da-DK" dirty="0" smtClean="0"/>
              <a:t> to </a:t>
            </a:r>
            <a:r>
              <a:rPr lang="da-DK" dirty="0" err="1" smtClean="0"/>
              <a:t>edit</a:t>
            </a:r>
            <a:endParaRPr lang="da-DK" dirty="0"/>
          </a:p>
        </p:txBody>
      </p:sp>
      <p:sp>
        <p:nvSpPr>
          <p:cNvPr id="5" name="Pladsholder til dato 4"/>
          <p:cNvSpPr>
            <a:spLocks noGrp="1"/>
          </p:cNvSpPr>
          <p:nvPr>
            <p:ph type="dt" sz="half" idx="10"/>
          </p:nvPr>
        </p:nvSpPr>
        <p:spPr/>
        <p:txBody>
          <a:bodyPr/>
          <a:lstStyle/>
          <a:p>
            <a:fld id="{936065E3-FB0F-430D-A625-BF94B082D53F}" type="datetime1">
              <a:rPr lang="en-US" smtClean="0"/>
              <a:t>7/31/2017</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134301296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ishing slide">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628" y="5898"/>
            <a:ext cx="9136136" cy="6852103"/>
          </a:xfrm>
          <a:prstGeom prst="rect">
            <a:avLst/>
          </a:prstGeom>
        </p:spPr>
      </p:pic>
      <p:sp>
        <p:nvSpPr>
          <p:cNvPr id="5" name="Rektangel 4"/>
          <p:cNvSpPr/>
          <p:nvPr userDrawn="1"/>
        </p:nvSpPr>
        <p:spPr>
          <a:xfrm>
            <a:off x="611560" y="2492896"/>
            <a:ext cx="7920880" cy="1584176"/>
          </a:xfrm>
          <a:prstGeom prst="rect">
            <a:avLst/>
          </a:prstGeom>
          <a:solidFill>
            <a:srgbClr val="211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p:cNvSpPr>
            <a:spLocks noGrp="1"/>
          </p:cNvSpPr>
          <p:nvPr>
            <p:ph type="ctrTitle" hasCustomPrompt="1"/>
          </p:nvPr>
        </p:nvSpPr>
        <p:spPr>
          <a:xfrm>
            <a:off x="685800" y="2562473"/>
            <a:ext cx="7772400" cy="1470025"/>
          </a:xfrm>
        </p:spPr>
        <p:txBody>
          <a:bodyPr/>
          <a:lstStyle>
            <a:lvl1pPr algn="ctr">
              <a:defRPr cap="all" baseline="0">
                <a:solidFill>
                  <a:schemeClr val="bg1"/>
                </a:solidFill>
              </a:defRPr>
            </a:lvl1pPr>
          </a:lstStyle>
          <a:p>
            <a:r>
              <a:rPr lang="da-DK" dirty="0" err="1" smtClean="0"/>
              <a:t>Click</a:t>
            </a:r>
            <a:r>
              <a:rPr lang="da-DK" dirty="0" smtClean="0"/>
              <a:t> to </a:t>
            </a:r>
            <a:r>
              <a:rPr lang="da-DK" dirty="0" err="1" smtClean="0"/>
              <a:t>edit</a:t>
            </a:r>
            <a:endParaRPr lang="da-DK" dirty="0"/>
          </a:p>
        </p:txBody>
      </p:sp>
      <p:sp>
        <p:nvSpPr>
          <p:cNvPr id="4" name="Pladsholder til dato 3"/>
          <p:cNvSpPr>
            <a:spLocks noGrp="1"/>
          </p:cNvSpPr>
          <p:nvPr>
            <p:ph type="dt" sz="half" idx="10"/>
          </p:nvPr>
        </p:nvSpPr>
        <p:spPr/>
        <p:txBody>
          <a:bodyPr/>
          <a:lstStyle/>
          <a:p>
            <a:fld id="{DDBF9393-BA5D-4373-8332-EB15A9E2DFBE}" type="datetime1">
              <a:rPr lang="en-US" smtClean="0"/>
              <a:t>7/31/2017</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pic>
        <p:nvPicPr>
          <p:cNvPr id="9" name="Billed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31939" y="5949280"/>
            <a:ext cx="1224137" cy="861914"/>
          </a:xfrm>
          <a:prstGeom prst="rect">
            <a:avLst/>
          </a:prstGeom>
        </p:spPr>
      </p:pic>
    </p:spTree>
    <p:extLst>
      <p:ext uri="{BB962C8B-B14F-4D97-AF65-F5344CB8AC3E}">
        <p14:creationId xmlns:p14="http://schemas.microsoft.com/office/powerpoint/2010/main" val="17289054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A3150F71-42BA-4A79-97E9-E9B6A8DD8191}" type="datetime1">
              <a:rPr lang="en-US" smtClean="0"/>
              <a:t>7/31/2017</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sp>
        <p:nvSpPr>
          <p:cNvPr id="7" name="Pladsholder til titel 1"/>
          <p:cNvSpPr>
            <a:spLocks noGrp="1"/>
          </p:cNvSpPr>
          <p:nvPr>
            <p:ph type="title" hasCustomPrompt="1"/>
          </p:nvPr>
        </p:nvSpPr>
        <p:spPr>
          <a:xfrm>
            <a:off x="457200" y="274638"/>
            <a:ext cx="8229600" cy="1143000"/>
          </a:xfrm>
          <a:prstGeom prst="rect">
            <a:avLst/>
          </a:prstGeom>
        </p:spPr>
        <p:txBody>
          <a:bodyPr vert="horz" lIns="91440" tIns="45720" rIns="91440" bIns="45720" rtlCol="0" anchor="ctr">
            <a:normAutofit/>
          </a:bodyPr>
          <a:lstStyle/>
          <a:p>
            <a:r>
              <a:rPr lang="da-DK" dirty="0" err="1" smtClean="0"/>
              <a:t>Click</a:t>
            </a:r>
            <a:r>
              <a:rPr lang="da-DK" dirty="0" smtClean="0"/>
              <a:t> to </a:t>
            </a:r>
            <a:r>
              <a:rPr lang="da-DK" dirty="0" err="1" smtClean="0"/>
              <a:t>edit</a:t>
            </a:r>
            <a:endParaRPr lang="da-DK" dirty="0"/>
          </a:p>
        </p:txBody>
      </p:sp>
      <p:sp>
        <p:nvSpPr>
          <p:cNvPr id="8" name="Pladsholder til tekst 2"/>
          <p:cNvSpPr>
            <a:spLocks noGrp="1"/>
          </p:cNvSpPr>
          <p:nvPr>
            <p:ph idx="1" hasCustomPrompt="1"/>
          </p:nvPr>
        </p:nvSpPr>
        <p:spPr>
          <a:xfrm>
            <a:off x="457200" y="1600201"/>
            <a:ext cx="8229600" cy="4277071"/>
          </a:xfrm>
          <a:prstGeom prst="rect">
            <a:avLst/>
          </a:prstGeom>
        </p:spPr>
        <p:txBody>
          <a:bodyPr vert="horz" lIns="91440" tIns="45720" rIns="91440" bIns="45720" rtlCol="0">
            <a:normAutofit/>
          </a:bodyPr>
          <a:lstStyle/>
          <a:p>
            <a:pPr lvl="0"/>
            <a:r>
              <a:rPr lang="da-DK" dirty="0" err="1" smtClean="0"/>
              <a:t>Click</a:t>
            </a:r>
            <a:r>
              <a:rPr lang="da-DK" dirty="0" smtClean="0"/>
              <a:t> to </a:t>
            </a:r>
            <a:r>
              <a:rPr lang="da-DK" dirty="0" err="1" smtClean="0"/>
              <a:t>edit</a:t>
            </a:r>
            <a:r>
              <a:rPr lang="da-DK" dirty="0" smtClean="0"/>
              <a:t> </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1655525549"/>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edit</a:t>
            </a:r>
            <a:endParaRPr lang="da-DK" dirty="0"/>
          </a:p>
        </p:txBody>
      </p:sp>
      <p:sp>
        <p:nvSpPr>
          <p:cNvPr id="3" name="Pladsholder til dato 2"/>
          <p:cNvSpPr>
            <a:spLocks noGrp="1"/>
          </p:cNvSpPr>
          <p:nvPr>
            <p:ph type="dt" sz="half" idx="10"/>
          </p:nvPr>
        </p:nvSpPr>
        <p:spPr/>
        <p:txBody>
          <a:bodyPr/>
          <a:lstStyle/>
          <a:p>
            <a:fld id="{5104EF0F-99FF-46A6-B538-D9F9240E87BE}" type="datetime1">
              <a:rPr lang="en-US" smtClean="0"/>
              <a:t>7/31/2017</a:t>
            </a:fld>
            <a:endParaRPr lang="da-DK" dirty="0"/>
          </a:p>
        </p:txBody>
      </p:sp>
      <p:sp>
        <p:nvSpPr>
          <p:cNvPr id="4" name="Pladsholder til diasnummer 3"/>
          <p:cNvSpPr>
            <a:spLocks noGrp="1"/>
          </p:cNvSpPr>
          <p:nvPr>
            <p:ph type="sldNum" sz="quarter" idx="11"/>
          </p:nvPr>
        </p:nvSpPr>
        <p:spPr/>
        <p:txBody>
          <a:bodyPr/>
          <a:lstStyle/>
          <a:p>
            <a:fld id="{409B8A6B-2702-4E09-BF63-7CC1F22DFC4D}" type="slidenum">
              <a:rPr lang="da-DK" smtClean="0"/>
              <a:pPr/>
              <a:t>‹#›</a:t>
            </a:fld>
            <a:endParaRPr lang="da-DK" dirty="0"/>
          </a:p>
        </p:txBody>
      </p:sp>
      <p:sp>
        <p:nvSpPr>
          <p:cNvPr id="5" name="Pladsholder til indhold 2"/>
          <p:cNvSpPr>
            <a:spLocks noGrp="1"/>
          </p:cNvSpPr>
          <p:nvPr>
            <p:ph idx="1" hasCustomPrompt="1"/>
          </p:nvPr>
        </p:nvSpPr>
        <p:spPr>
          <a:xfrm>
            <a:off x="457200" y="1600201"/>
            <a:ext cx="8229600" cy="4375868"/>
          </a:xfrm>
        </p:spPr>
        <p:txBody>
          <a:bodyPr/>
          <a:lstStyle>
            <a:lvl1pPr marL="0" indent="0">
              <a:buClr>
                <a:srgbClr val="54616E"/>
              </a:buClr>
              <a:buSzPct val="100000"/>
              <a:buFont typeface="Arial" pitchFamily="34" charset="0"/>
              <a:buNone/>
              <a:defRPr>
                <a:solidFill>
                  <a:srgbClr val="54616E"/>
                </a:solidFill>
              </a:defRPr>
            </a:lvl1pPr>
            <a:lvl2pPr marL="457200" indent="0">
              <a:buNone/>
              <a:defRPr>
                <a:solidFill>
                  <a:srgbClr val="54616E"/>
                </a:solidFill>
              </a:defRPr>
            </a:lvl2pPr>
            <a:lvl3pPr marL="914400" indent="0">
              <a:buNone/>
              <a:defRPr>
                <a:solidFill>
                  <a:srgbClr val="54616E"/>
                </a:solidFill>
              </a:defRPr>
            </a:lvl3pPr>
            <a:lvl4pPr marL="1371600" indent="0">
              <a:buNone/>
              <a:defRPr>
                <a:solidFill>
                  <a:srgbClr val="54616E"/>
                </a:solidFill>
              </a:defRPr>
            </a:lvl4pPr>
            <a:lvl5pPr marL="1828800" indent="0">
              <a:buNone/>
              <a:defRPr>
                <a:solidFill>
                  <a:srgbClr val="54616E"/>
                </a:solidFill>
              </a:defRPr>
            </a:lvl5pPr>
          </a:lstStyle>
          <a:p>
            <a:pPr lvl="0"/>
            <a:r>
              <a:rPr lang="da-DK" dirty="0" err="1" smtClean="0"/>
              <a:t>Click</a:t>
            </a:r>
            <a:r>
              <a:rPr lang="da-DK" dirty="0" smtClean="0"/>
              <a:t> to </a:t>
            </a:r>
            <a:r>
              <a:rPr lang="da-DK" dirty="0" err="1" smtClean="0"/>
              <a:t>edit</a:t>
            </a:r>
            <a:endParaRPr lang="da-DK" dirty="0" smtClean="0"/>
          </a:p>
          <a:p>
            <a:pPr lvl="0"/>
            <a:endParaRPr lang="da-DK" dirty="0" smtClean="0"/>
          </a:p>
          <a:p>
            <a:pPr lvl="0"/>
            <a:endParaRPr lang="da-DK" dirty="0" smtClean="0"/>
          </a:p>
          <a:p>
            <a:pPr lvl="0"/>
            <a:endParaRPr lang="da-DK" dirty="0" smtClean="0"/>
          </a:p>
        </p:txBody>
      </p:sp>
    </p:spTree>
    <p:extLst>
      <p:ext uri="{BB962C8B-B14F-4D97-AF65-F5344CB8AC3E}">
        <p14:creationId xmlns:p14="http://schemas.microsoft.com/office/powerpoint/2010/main" val="397211753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Paragraph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2984971"/>
            <a:ext cx="7772400" cy="1362075"/>
          </a:xfrm>
        </p:spPr>
        <p:txBody>
          <a:bodyPr anchor="t"/>
          <a:lstStyle>
            <a:lvl1pPr algn="ctr">
              <a:defRPr sz="2400" b="0" cap="all"/>
            </a:lvl1pPr>
          </a:lstStyle>
          <a:p>
            <a:r>
              <a:rPr lang="da-DK" dirty="0" err="1" smtClean="0"/>
              <a:t>Click</a:t>
            </a:r>
            <a:r>
              <a:rPr lang="da-DK" dirty="0" smtClean="0"/>
              <a:t> to </a:t>
            </a:r>
            <a:r>
              <a:rPr lang="da-DK" dirty="0" err="1" smtClean="0"/>
              <a:t>edit</a:t>
            </a:r>
            <a:endParaRPr lang="da-DK" dirty="0"/>
          </a:p>
        </p:txBody>
      </p:sp>
      <p:sp>
        <p:nvSpPr>
          <p:cNvPr id="3" name="Pladsholder til tekst 2"/>
          <p:cNvSpPr>
            <a:spLocks noGrp="1"/>
          </p:cNvSpPr>
          <p:nvPr>
            <p:ph type="body" idx="1" hasCustomPrompt="1"/>
          </p:nvPr>
        </p:nvSpPr>
        <p:spPr>
          <a:xfrm>
            <a:off x="722313" y="1484784"/>
            <a:ext cx="7772400" cy="1500187"/>
          </a:xfrm>
        </p:spPr>
        <p:txBody>
          <a:bodyPr anchor="b"/>
          <a:lstStyle>
            <a:lvl1pPr marL="0" indent="0" algn="ctr">
              <a:buNone/>
              <a:defRPr sz="2000">
                <a:solidFill>
                  <a:srgbClr val="54616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CLICK TO EDIT</a:t>
            </a:r>
          </a:p>
        </p:txBody>
      </p:sp>
      <p:sp>
        <p:nvSpPr>
          <p:cNvPr id="4" name="Pladsholder til dato 3"/>
          <p:cNvSpPr>
            <a:spLocks noGrp="1"/>
          </p:cNvSpPr>
          <p:nvPr>
            <p:ph type="dt" sz="half" idx="10"/>
          </p:nvPr>
        </p:nvSpPr>
        <p:spPr/>
        <p:txBody>
          <a:bodyPr/>
          <a:lstStyle/>
          <a:p>
            <a:fld id="{EFBF2FEA-1A17-4603-A613-CDD1EF0B04AB}" type="datetime1">
              <a:rPr lang="en-US" smtClean="0"/>
              <a:t>7/31/2017</a:t>
            </a:fld>
            <a:endParaRPr lang="da-DK"/>
          </a:p>
        </p:txBody>
      </p:sp>
      <p:sp>
        <p:nvSpPr>
          <p:cNvPr id="6" name="Pladsholder til diasnummer 5"/>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4130306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objec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edit</a:t>
            </a:r>
            <a:endParaRPr lang="da-DK" dirty="0"/>
          </a:p>
        </p:txBody>
      </p:sp>
      <p:sp>
        <p:nvSpPr>
          <p:cNvPr id="5" name="Pladsholder til dato 4"/>
          <p:cNvSpPr>
            <a:spLocks noGrp="1"/>
          </p:cNvSpPr>
          <p:nvPr>
            <p:ph type="dt" sz="half" idx="10"/>
          </p:nvPr>
        </p:nvSpPr>
        <p:spPr/>
        <p:txBody>
          <a:bodyPr/>
          <a:lstStyle/>
          <a:p>
            <a:fld id="{6C20C2CC-2769-440B-992B-FF1195723C8A}" type="datetime1">
              <a:rPr lang="en-US" smtClean="0"/>
              <a:t>7/31/2017</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a:t>
            </a:fld>
            <a:endParaRPr lang="da-DK"/>
          </a:p>
        </p:txBody>
      </p:sp>
      <p:sp>
        <p:nvSpPr>
          <p:cNvPr id="8" name="Pladsholder til indhold 2"/>
          <p:cNvSpPr>
            <a:spLocks noGrp="1"/>
          </p:cNvSpPr>
          <p:nvPr>
            <p:ph idx="1" hasCustomPrompt="1"/>
          </p:nvPr>
        </p:nvSpPr>
        <p:spPr>
          <a:xfrm>
            <a:off x="457200" y="1556793"/>
            <a:ext cx="3970784" cy="4392488"/>
          </a:xfrm>
        </p:spPr>
        <p:txBody>
          <a:bodyPr/>
          <a:lstStyle/>
          <a:p>
            <a:pPr lvl="0"/>
            <a:r>
              <a:rPr lang="da-DK" dirty="0" err="1" smtClean="0"/>
              <a:t>Click</a:t>
            </a:r>
            <a:r>
              <a:rPr lang="da-DK" dirty="0" smtClean="0"/>
              <a:t> to </a:t>
            </a:r>
            <a:r>
              <a:rPr lang="da-DK" dirty="0" err="1" smtClean="0"/>
              <a:t>edit</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9" name="Pladsholder til indhold 2"/>
          <p:cNvSpPr>
            <a:spLocks noGrp="1"/>
          </p:cNvSpPr>
          <p:nvPr>
            <p:ph idx="13" hasCustomPrompt="1"/>
          </p:nvPr>
        </p:nvSpPr>
        <p:spPr>
          <a:xfrm>
            <a:off x="4716016" y="1556793"/>
            <a:ext cx="3970784" cy="4392488"/>
          </a:xfrm>
        </p:spPr>
        <p:txBody>
          <a:bodyPr/>
          <a:lstStyle/>
          <a:p>
            <a:pPr lvl="0"/>
            <a:r>
              <a:rPr lang="da-DK" dirty="0" err="1" smtClean="0"/>
              <a:t>Click</a:t>
            </a:r>
            <a:r>
              <a:rPr lang="da-DK" dirty="0" smtClean="0"/>
              <a:t> to </a:t>
            </a:r>
            <a:r>
              <a:rPr lang="da-DK" dirty="0" err="1" smtClean="0"/>
              <a:t>edit</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318545172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edit</a:t>
            </a:r>
            <a:endParaRPr lang="da-DK" dirty="0"/>
          </a:p>
        </p:txBody>
      </p:sp>
      <p:sp>
        <p:nvSpPr>
          <p:cNvPr id="3" name="Pladsholder til tekst 2"/>
          <p:cNvSpPr>
            <a:spLocks noGrp="1"/>
          </p:cNvSpPr>
          <p:nvPr>
            <p:ph type="body" idx="1" hasCustomPrompt="1"/>
          </p:nvPr>
        </p:nvSpPr>
        <p:spPr>
          <a:xfrm>
            <a:off x="457200" y="1535113"/>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err="1" smtClean="0"/>
              <a:t>Click</a:t>
            </a:r>
            <a:r>
              <a:rPr lang="da-DK" dirty="0" smtClean="0"/>
              <a:t> to </a:t>
            </a:r>
            <a:r>
              <a:rPr lang="da-DK" dirty="0" err="1" smtClean="0"/>
              <a:t>edit</a:t>
            </a:r>
            <a:endParaRPr lang="da-DK" dirty="0" smtClean="0"/>
          </a:p>
        </p:txBody>
      </p:sp>
      <p:sp>
        <p:nvSpPr>
          <p:cNvPr id="5" name="Pladsholder til tekst 4"/>
          <p:cNvSpPr>
            <a:spLocks noGrp="1"/>
          </p:cNvSpPr>
          <p:nvPr>
            <p:ph type="body" sz="quarter" idx="3" hasCustomPrompt="1"/>
          </p:nvPr>
        </p:nvSpPr>
        <p:spPr>
          <a:xfrm>
            <a:off x="4645025" y="1535113"/>
            <a:ext cx="4041775" cy="639762"/>
          </a:xfrm>
        </p:spPr>
        <p:txBody>
          <a:bodyPr anchor="b">
            <a:normAutofit/>
          </a:bodyPr>
          <a:lstStyle>
            <a:lvl1pPr marL="0" indent="0">
              <a:buNone/>
              <a:defRPr sz="1800" b="1">
                <a:solidFill>
                  <a:srgbClr val="211A5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dirty="0" err="1" smtClean="0"/>
              <a:t>Click</a:t>
            </a:r>
            <a:r>
              <a:rPr lang="da-DK" dirty="0" smtClean="0"/>
              <a:t> to </a:t>
            </a:r>
            <a:r>
              <a:rPr lang="da-DK" dirty="0" err="1" smtClean="0"/>
              <a:t>edit</a:t>
            </a:r>
            <a:endParaRPr lang="da-DK" dirty="0" smtClean="0"/>
          </a:p>
        </p:txBody>
      </p:sp>
      <p:sp>
        <p:nvSpPr>
          <p:cNvPr id="7" name="Pladsholder til dato 6"/>
          <p:cNvSpPr>
            <a:spLocks noGrp="1"/>
          </p:cNvSpPr>
          <p:nvPr>
            <p:ph type="dt" sz="half" idx="10"/>
          </p:nvPr>
        </p:nvSpPr>
        <p:spPr/>
        <p:txBody>
          <a:bodyPr/>
          <a:lstStyle/>
          <a:p>
            <a:fld id="{BA44E53A-6D80-423D-8FD0-6195956674AF}" type="datetime1">
              <a:rPr lang="en-US" smtClean="0"/>
              <a:t>7/31/2017</a:t>
            </a:fld>
            <a:endParaRPr lang="da-DK"/>
          </a:p>
        </p:txBody>
      </p:sp>
      <p:sp>
        <p:nvSpPr>
          <p:cNvPr id="9" name="Pladsholder til diasnummer 8"/>
          <p:cNvSpPr>
            <a:spLocks noGrp="1"/>
          </p:cNvSpPr>
          <p:nvPr>
            <p:ph type="sldNum" sz="quarter" idx="12"/>
          </p:nvPr>
        </p:nvSpPr>
        <p:spPr/>
        <p:txBody>
          <a:bodyPr/>
          <a:lstStyle/>
          <a:p>
            <a:fld id="{409B8A6B-2702-4E09-BF63-7CC1F22DFC4D}" type="slidenum">
              <a:rPr lang="da-DK" smtClean="0"/>
              <a:t>‹#›</a:t>
            </a:fld>
            <a:endParaRPr lang="da-DK"/>
          </a:p>
        </p:txBody>
      </p:sp>
      <p:sp>
        <p:nvSpPr>
          <p:cNvPr id="10" name="Pladsholder til indhold 2"/>
          <p:cNvSpPr>
            <a:spLocks noGrp="1"/>
          </p:cNvSpPr>
          <p:nvPr>
            <p:ph idx="13" hasCustomPrompt="1"/>
          </p:nvPr>
        </p:nvSpPr>
        <p:spPr>
          <a:xfrm>
            <a:off x="467544" y="2204864"/>
            <a:ext cx="4032448" cy="3672408"/>
          </a:xfrm>
        </p:spPr>
        <p:txBody>
          <a:bodyPr/>
          <a:lstStyle>
            <a:lvl1pP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dirty="0" err="1" smtClean="0"/>
              <a:t>Click</a:t>
            </a:r>
            <a:r>
              <a:rPr lang="da-DK" dirty="0" smtClean="0"/>
              <a:t> to </a:t>
            </a:r>
            <a:r>
              <a:rPr lang="da-DK" dirty="0" err="1" smtClean="0"/>
              <a:t>edit</a:t>
            </a:r>
            <a:r>
              <a:rPr lang="da-DK" dirty="0" smtClean="0"/>
              <a:t> master</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11" name="Pladsholder til indhold 2"/>
          <p:cNvSpPr>
            <a:spLocks noGrp="1"/>
          </p:cNvSpPr>
          <p:nvPr>
            <p:ph idx="14" hasCustomPrompt="1"/>
          </p:nvPr>
        </p:nvSpPr>
        <p:spPr>
          <a:xfrm>
            <a:off x="4633664" y="2204864"/>
            <a:ext cx="4042792" cy="3672408"/>
          </a:xfrm>
        </p:spPr>
        <p:txBody>
          <a:bodyPr/>
          <a:lstStyle>
            <a:lvl1pPr>
              <a:defRPr>
                <a:solidFill>
                  <a:srgbClr val="54616E"/>
                </a:solidFill>
              </a:defRPr>
            </a:lvl1pPr>
            <a:lvl2pPr>
              <a:defRPr>
                <a:solidFill>
                  <a:srgbClr val="54616E"/>
                </a:solidFill>
              </a:defRPr>
            </a:lvl2pPr>
            <a:lvl3pPr>
              <a:defRPr>
                <a:solidFill>
                  <a:srgbClr val="54616E"/>
                </a:solidFill>
              </a:defRPr>
            </a:lvl3pPr>
            <a:lvl4pPr>
              <a:defRPr>
                <a:solidFill>
                  <a:srgbClr val="54616E"/>
                </a:solidFill>
              </a:defRPr>
            </a:lvl4pPr>
            <a:lvl5pPr>
              <a:defRPr>
                <a:solidFill>
                  <a:srgbClr val="54616E"/>
                </a:solidFill>
              </a:defRPr>
            </a:lvl5pPr>
          </a:lstStyle>
          <a:p>
            <a:pPr lvl="0"/>
            <a:r>
              <a:rPr lang="da-DK" dirty="0" err="1" smtClean="0"/>
              <a:t>Click</a:t>
            </a:r>
            <a:r>
              <a:rPr lang="da-DK" dirty="0" smtClean="0"/>
              <a:t> to </a:t>
            </a:r>
            <a:r>
              <a:rPr lang="da-DK" dirty="0" err="1" smtClean="0"/>
              <a:t>edit</a:t>
            </a:r>
            <a:r>
              <a:rPr lang="da-DK" dirty="0" smtClean="0"/>
              <a:t> master</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1526482270"/>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dirty="0" err="1" smtClean="0"/>
              <a:t>Click</a:t>
            </a:r>
            <a:r>
              <a:rPr lang="da-DK" dirty="0" smtClean="0"/>
              <a:t> to </a:t>
            </a:r>
            <a:r>
              <a:rPr lang="da-DK" dirty="0" err="1" smtClean="0"/>
              <a:t>edit</a:t>
            </a:r>
            <a:endParaRPr lang="da-DK" dirty="0"/>
          </a:p>
        </p:txBody>
      </p:sp>
      <p:sp>
        <p:nvSpPr>
          <p:cNvPr id="3" name="Pladsholder til dato 2"/>
          <p:cNvSpPr>
            <a:spLocks noGrp="1"/>
          </p:cNvSpPr>
          <p:nvPr>
            <p:ph type="dt" sz="half" idx="10"/>
          </p:nvPr>
        </p:nvSpPr>
        <p:spPr/>
        <p:txBody>
          <a:bodyPr/>
          <a:lstStyle/>
          <a:p>
            <a:fld id="{81864C5B-94A6-4364-A0EE-2596B080D021}" type="datetime1">
              <a:rPr lang="en-US" smtClean="0"/>
              <a:t>7/31/2017</a:t>
            </a:fld>
            <a:endParaRPr lang="da-DK"/>
          </a:p>
        </p:txBody>
      </p:sp>
      <p:sp>
        <p:nvSpPr>
          <p:cNvPr id="5" name="Pladsholder til diasnummer 4"/>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158583833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DB77BB5-7237-4EF6-B897-0A7386D4CC9A}" type="datetime1">
              <a:rPr lang="en-US" smtClean="0"/>
              <a:t>7/31/2017</a:t>
            </a:fld>
            <a:endParaRPr lang="da-DK"/>
          </a:p>
        </p:txBody>
      </p:sp>
      <p:sp>
        <p:nvSpPr>
          <p:cNvPr id="4" name="Pladsholder til diasnummer 3"/>
          <p:cNvSpPr>
            <a:spLocks noGrp="1"/>
          </p:cNvSpPr>
          <p:nvPr>
            <p:ph type="sldNum" sz="quarter" idx="12"/>
          </p:nvPr>
        </p:nvSpPr>
        <p:spPr/>
        <p:txBody>
          <a:bodyPr/>
          <a:lstStyle/>
          <a:p>
            <a:fld id="{409B8A6B-2702-4E09-BF63-7CC1F22DFC4D}" type="slidenum">
              <a:rPr lang="da-DK" smtClean="0"/>
              <a:t>‹#›</a:t>
            </a:fld>
            <a:endParaRPr lang="da-DK"/>
          </a:p>
        </p:txBody>
      </p:sp>
    </p:spTree>
    <p:extLst>
      <p:ext uri="{BB962C8B-B14F-4D97-AF65-F5344CB8AC3E}">
        <p14:creationId xmlns:p14="http://schemas.microsoft.com/office/powerpoint/2010/main" val="1148043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3050"/>
            <a:ext cx="3008313" cy="1162050"/>
          </a:xfrm>
        </p:spPr>
        <p:txBody>
          <a:bodyPr anchor="b">
            <a:normAutofit/>
          </a:bodyPr>
          <a:lstStyle>
            <a:lvl1pPr algn="l">
              <a:defRPr sz="1800" b="1"/>
            </a:lvl1pPr>
          </a:lstStyle>
          <a:p>
            <a:r>
              <a:rPr lang="da-DK" dirty="0" err="1" smtClean="0"/>
              <a:t>Click</a:t>
            </a:r>
            <a:r>
              <a:rPr lang="da-DK" dirty="0" smtClean="0"/>
              <a:t> to </a:t>
            </a:r>
            <a:r>
              <a:rPr lang="da-DK" dirty="0" err="1" smtClean="0"/>
              <a:t>edit</a:t>
            </a:r>
            <a:endParaRPr lang="da-DK" dirty="0"/>
          </a:p>
        </p:txBody>
      </p:sp>
      <p:sp>
        <p:nvSpPr>
          <p:cNvPr id="4" name="Pladsholder til tekst 3"/>
          <p:cNvSpPr>
            <a:spLocks noGrp="1"/>
          </p:cNvSpPr>
          <p:nvPr>
            <p:ph type="body" sz="half" idx="2" hasCustomPrompt="1"/>
          </p:nvPr>
        </p:nvSpPr>
        <p:spPr>
          <a:xfrm>
            <a:off x="457200" y="1435101"/>
            <a:ext cx="3008313" cy="444217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dirty="0" err="1" smtClean="0"/>
              <a:t>Click</a:t>
            </a:r>
            <a:r>
              <a:rPr lang="da-DK" dirty="0" smtClean="0"/>
              <a:t> to </a:t>
            </a:r>
            <a:r>
              <a:rPr lang="da-DK" dirty="0" err="1" smtClean="0"/>
              <a:t>edit</a:t>
            </a:r>
            <a:endParaRPr lang="da-DK" dirty="0" smtClean="0"/>
          </a:p>
        </p:txBody>
      </p:sp>
      <p:sp>
        <p:nvSpPr>
          <p:cNvPr id="5" name="Pladsholder til dato 4"/>
          <p:cNvSpPr>
            <a:spLocks noGrp="1"/>
          </p:cNvSpPr>
          <p:nvPr>
            <p:ph type="dt" sz="half" idx="10"/>
          </p:nvPr>
        </p:nvSpPr>
        <p:spPr/>
        <p:txBody>
          <a:bodyPr/>
          <a:lstStyle/>
          <a:p>
            <a:fld id="{8E033BE3-5D84-41BE-9CED-CD575EBE9949}" type="datetime1">
              <a:rPr lang="en-US" smtClean="0"/>
              <a:t>7/31/2017</a:t>
            </a:fld>
            <a:endParaRPr lang="da-DK"/>
          </a:p>
        </p:txBody>
      </p:sp>
      <p:sp>
        <p:nvSpPr>
          <p:cNvPr id="7" name="Pladsholder til diasnummer 6"/>
          <p:cNvSpPr>
            <a:spLocks noGrp="1"/>
          </p:cNvSpPr>
          <p:nvPr>
            <p:ph type="sldNum" sz="quarter" idx="12"/>
          </p:nvPr>
        </p:nvSpPr>
        <p:spPr/>
        <p:txBody>
          <a:bodyPr/>
          <a:lstStyle/>
          <a:p>
            <a:fld id="{409B8A6B-2702-4E09-BF63-7CC1F22DFC4D}" type="slidenum">
              <a:rPr lang="da-DK" smtClean="0"/>
              <a:t>‹#›</a:t>
            </a:fld>
            <a:endParaRPr lang="da-DK"/>
          </a:p>
        </p:txBody>
      </p:sp>
      <p:sp>
        <p:nvSpPr>
          <p:cNvPr id="8" name="Pladsholder til indhold 2"/>
          <p:cNvSpPr>
            <a:spLocks noGrp="1"/>
          </p:cNvSpPr>
          <p:nvPr>
            <p:ph idx="1" hasCustomPrompt="1"/>
          </p:nvPr>
        </p:nvSpPr>
        <p:spPr>
          <a:xfrm>
            <a:off x="3635896" y="260648"/>
            <a:ext cx="4824536" cy="5616624"/>
          </a:xfrm>
        </p:spPr>
        <p:txBody>
          <a:bodyPr/>
          <a:lstStyle/>
          <a:p>
            <a:pPr lvl="0"/>
            <a:r>
              <a:rPr lang="da-DK" dirty="0" err="1" smtClean="0"/>
              <a:t>Click</a:t>
            </a:r>
            <a:r>
              <a:rPr lang="da-DK" dirty="0" smtClean="0"/>
              <a:t> to </a:t>
            </a:r>
            <a:r>
              <a:rPr lang="da-DK" dirty="0" err="1" smtClean="0"/>
              <a:t>edit</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Tree>
    <p:extLst>
      <p:ext uri="{BB962C8B-B14F-4D97-AF65-F5344CB8AC3E}">
        <p14:creationId xmlns:p14="http://schemas.microsoft.com/office/powerpoint/2010/main" val="231806273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err="1" smtClean="0"/>
              <a:t>Click</a:t>
            </a:r>
            <a:r>
              <a:rPr lang="da-DK" dirty="0" smtClean="0"/>
              <a:t> to </a:t>
            </a:r>
            <a:r>
              <a:rPr lang="da-DK" dirty="0" err="1" smtClean="0"/>
              <a:t>edit</a:t>
            </a:r>
            <a:endParaRPr lang="da-DK" dirty="0"/>
          </a:p>
        </p:txBody>
      </p:sp>
      <p:sp>
        <p:nvSpPr>
          <p:cNvPr id="3" name="Pladsholder til tekst 2"/>
          <p:cNvSpPr>
            <a:spLocks noGrp="1"/>
          </p:cNvSpPr>
          <p:nvPr>
            <p:ph type="body" idx="1"/>
          </p:nvPr>
        </p:nvSpPr>
        <p:spPr>
          <a:xfrm>
            <a:off x="457200" y="1600201"/>
            <a:ext cx="8229600" cy="4349079"/>
          </a:xfrm>
          <a:prstGeom prst="rect">
            <a:avLst/>
          </a:prstGeom>
        </p:spPr>
        <p:txBody>
          <a:bodyPr vert="horz" lIns="91440" tIns="45720" rIns="91440" bIns="45720" rtlCol="0">
            <a:normAutofit/>
          </a:bodyPr>
          <a:lstStyle/>
          <a:p>
            <a:pPr lvl="0"/>
            <a:r>
              <a:rPr lang="da-DK" dirty="0" err="1" smtClean="0"/>
              <a:t>Click</a:t>
            </a:r>
            <a:r>
              <a:rPr lang="da-DK" dirty="0" smtClean="0"/>
              <a:t> to </a:t>
            </a:r>
            <a:r>
              <a:rPr lang="da-DK" dirty="0" err="1" smtClean="0"/>
              <a:t>edit</a:t>
            </a:r>
            <a:r>
              <a:rPr lang="da-DK" dirty="0" smtClean="0"/>
              <a:t> </a:t>
            </a:r>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rgbClr val="54616E"/>
                </a:solidFill>
              </a:defRPr>
            </a:lvl1pPr>
          </a:lstStyle>
          <a:p>
            <a:fld id="{5A8C380C-796B-4DEB-A4C0-4520E07BD8DD}" type="datetime1">
              <a:rPr lang="en-US" smtClean="0"/>
              <a:t>7/31/2017</a:t>
            </a:fld>
            <a:endParaRPr lang="da-DK"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54616E"/>
                </a:solidFill>
              </a:defRPr>
            </a:lvl1pPr>
          </a:lstStyle>
          <a:p>
            <a:fld id="{409B8A6B-2702-4E09-BF63-7CC1F22DFC4D}" type="slidenum">
              <a:rPr lang="da-DK" smtClean="0"/>
              <a:pPr/>
              <a:t>‹#›</a:t>
            </a:fld>
            <a:endParaRPr lang="da-DK" dirty="0"/>
          </a:p>
        </p:txBody>
      </p:sp>
      <p:pic>
        <p:nvPicPr>
          <p:cNvPr id="5" name="Billed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31939" y="5949280"/>
            <a:ext cx="1224137" cy="861914"/>
          </a:xfrm>
          <a:prstGeom prst="rect">
            <a:avLst/>
          </a:prstGeom>
        </p:spPr>
      </p:pic>
    </p:spTree>
    <p:extLst>
      <p:ext uri="{BB962C8B-B14F-4D97-AF65-F5344CB8AC3E}">
        <p14:creationId xmlns:p14="http://schemas.microsoft.com/office/powerpoint/2010/main" val="1408996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400" kern="1200" baseline="0">
          <a:solidFill>
            <a:srgbClr val="211A5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211A5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tdm.gltn.net/docs/1_4/" TargetMode="Externa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hyperlink" Target="http://ezproxy.utwente.nl:2048/login?url=https://webapps.itc.utwente.nl/library/2015/conf/lemmen_str.pd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andfonline.com/toc/fjds20/52/12" TargetMode="External"/><Relationship Id="rId2" Type="http://schemas.openxmlformats.org/officeDocument/2006/relationships/hyperlink" Target="http://www.tandfonline.com/toc/fjds20/curre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0" dirty="0"/>
              <a:t>QGIS, Standardization, and Surveying and </a:t>
            </a:r>
            <a:r>
              <a:rPr lang="en-GB" b="0" dirty="0" smtClean="0"/>
              <a:t>Documentation </a:t>
            </a:r>
            <a:r>
              <a:rPr lang="en-GB" b="0" dirty="0"/>
              <a:t>of Land Parcels</a:t>
            </a:r>
            <a:endParaRPr lang="en-GB" dirty="0"/>
          </a:p>
        </p:txBody>
      </p:sp>
      <p:sp>
        <p:nvSpPr>
          <p:cNvPr id="3" name="Subtitle 2"/>
          <p:cNvSpPr>
            <a:spLocks noGrp="1"/>
          </p:cNvSpPr>
          <p:nvPr>
            <p:ph type="subTitle" idx="1"/>
          </p:nvPr>
        </p:nvSpPr>
        <p:spPr>
          <a:noFill/>
          <a:ln>
            <a:solidFill>
              <a:schemeClr val="bg1"/>
            </a:solidFill>
          </a:ln>
        </p:spPr>
        <p:txBody>
          <a:bodyPr>
            <a:normAutofit/>
          </a:bodyPr>
          <a:lstStyle/>
          <a:p>
            <a:r>
              <a:rPr lang="da-DK" dirty="0" smtClean="0"/>
              <a:t>Erik Stubkjær</a:t>
            </a:r>
          </a:p>
          <a:p>
            <a:endParaRPr lang="da-DK" dirty="0"/>
          </a:p>
          <a:p>
            <a:r>
              <a:rPr lang="da-DK" dirty="0" smtClean="0"/>
              <a:t>QGIS 2017 Nødebo, 3</a:t>
            </a:r>
            <a:r>
              <a:rPr lang="da-DK" cap="small" baseline="30000" dirty="0" smtClean="0"/>
              <a:t>rd</a:t>
            </a:r>
            <a:r>
              <a:rPr lang="da-DK" dirty="0" smtClean="0"/>
              <a:t>..M</a:t>
            </a:r>
            <a:r>
              <a:rPr lang="da-DK" cap="small" dirty="0" smtClean="0"/>
              <a:t>eeting</a:t>
            </a:r>
            <a:r>
              <a:rPr lang="da-DK" dirty="0" smtClean="0"/>
              <a:t>, August 3.</a:t>
            </a:r>
          </a:p>
        </p:txBody>
      </p:sp>
    </p:spTree>
    <p:extLst>
      <p:ext uri="{BB962C8B-B14F-4D97-AF65-F5344CB8AC3E}">
        <p14:creationId xmlns:p14="http://schemas.microsoft.com/office/powerpoint/2010/main" val="421674149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3.</a:t>
            </a:r>
            <a:r>
              <a:rPr lang="da-DK" sz="1800" dirty="0" smtClean="0"/>
              <a:t>2</a:t>
            </a:r>
            <a:r>
              <a:rPr lang="da-DK" dirty="0" smtClean="0"/>
              <a:t> Standardization: </a:t>
            </a:r>
            <a:r>
              <a:rPr lang="fr-FR" dirty="0" smtClean="0"/>
              <a:t>Social </a:t>
            </a:r>
            <a:r>
              <a:rPr lang="fr-FR" dirty="0"/>
              <a:t>Tenure Domain Model </a:t>
            </a:r>
            <a:endParaRPr lang="en-GB" dirty="0"/>
          </a:p>
        </p:txBody>
      </p:sp>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866232" y="1600200"/>
            <a:ext cx="7411535" cy="4276725"/>
          </a:xfrm>
        </p:spPr>
      </p:pic>
      <p:sp>
        <p:nvSpPr>
          <p:cNvPr id="5" name="TextBox 4"/>
          <p:cNvSpPr txBox="1"/>
          <p:nvPr/>
        </p:nvSpPr>
        <p:spPr>
          <a:xfrm>
            <a:off x="6084168" y="2164214"/>
            <a:ext cx="1728192" cy="369332"/>
          </a:xfrm>
          <a:prstGeom prst="rect">
            <a:avLst/>
          </a:prstGeom>
          <a:noFill/>
        </p:spPr>
        <p:txBody>
          <a:bodyPr wrap="square" rtlCol="0">
            <a:spAutoFit/>
          </a:bodyPr>
          <a:lstStyle/>
          <a:p>
            <a:r>
              <a:rPr lang="da-DK" dirty="0" smtClean="0">
                <a:solidFill>
                  <a:srgbClr val="FF0000"/>
                </a:solidFill>
              </a:rPr>
              <a:t>People</a:t>
            </a:r>
            <a:endParaRPr lang="en-GB" dirty="0">
              <a:solidFill>
                <a:srgbClr val="FF0000"/>
              </a:solidFill>
            </a:endParaRPr>
          </a:p>
        </p:txBody>
      </p:sp>
      <p:sp>
        <p:nvSpPr>
          <p:cNvPr id="6" name="TextBox 5"/>
          <p:cNvSpPr txBox="1"/>
          <p:nvPr/>
        </p:nvSpPr>
        <p:spPr>
          <a:xfrm>
            <a:off x="3707904" y="5517232"/>
            <a:ext cx="3929281" cy="369332"/>
          </a:xfrm>
          <a:prstGeom prst="rect">
            <a:avLst/>
          </a:prstGeom>
          <a:noFill/>
        </p:spPr>
        <p:txBody>
          <a:bodyPr wrap="none" rtlCol="0">
            <a:spAutoFit/>
          </a:bodyPr>
          <a:lstStyle/>
          <a:p>
            <a:r>
              <a:rPr lang="en-GB" dirty="0">
                <a:solidFill>
                  <a:srgbClr val="FF0000"/>
                </a:solidFill>
              </a:rPr>
              <a:t>QGIS </a:t>
            </a:r>
            <a:r>
              <a:rPr lang="en-GB" dirty="0" smtClean="0">
                <a:solidFill>
                  <a:srgbClr val="FF0000"/>
                </a:solidFill>
              </a:rPr>
              <a:t>Plug-In, PostgreSQL, </a:t>
            </a:r>
            <a:r>
              <a:rPr lang="en-GB" dirty="0" err="1" smtClean="0">
                <a:solidFill>
                  <a:srgbClr val="FF0000"/>
                </a:solidFill>
              </a:rPr>
              <a:t>PostGIS</a:t>
            </a:r>
            <a:endParaRPr lang="en-GB" dirty="0">
              <a:solidFill>
                <a:srgbClr val="FF0000"/>
              </a:solidFill>
            </a:endParaRPr>
          </a:p>
        </p:txBody>
      </p:sp>
      <p:sp>
        <p:nvSpPr>
          <p:cNvPr id="7" name="TextBox 6"/>
          <p:cNvSpPr txBox="1"/>
          <p:nvPr/>
        </p:nvSpPr>
        <p:spPr>
          <a:xfrm>
            <a:off x="6444208" y="3532366"/>
            <a:ext cx="1008112" cy="369332"/>
          </a:xfrm>
          <a:prstGeom prst="rect">
            <a:avLst/>
          </a:prstGeom>
          <a:noFill/>
        </p:spPr>
        <p:txBody>
          <a:bodyPr wrap="square" rtlCol="0">
            <a:spAutoFit/>
          </a:bodyPr>
          <a:lstStyle/>
          <a:p>
            <a:r>
              <a:rPr lang="da-DK" dirty="0" smtClean="0">
                <a:solidFill>
                  <a:srgbClr val="FF0000"/>
                </a:solidFill>
              </a:rPr>
              <a:t>Land</a:t>
            </a:r>
            <a:endParaRPr lang="en-GB" dirty="0">
              <a:solidFill>
                <a:srgbClr val="FF0000"/>
              </a:solidFill>
            </a:endParaRPr>
          </a:p>
        </p:txBody>
      </p:sp>
      <p:sp>
        <p:nvSpPr>
          <p:cNvPr id="8" name="TextBox 7"/>
          <p:cNvSpPr txBox="1"/>
          <p:nvPr/>
        </p:nvSpPr>
        <p:spPr>
          <a:xfrm>
            <a:off x="899592" y="2164348"/>
            <a:ext cx="3168352" cy="2985433"/>
          </a:xfrm>
          <a:prstGeom prst="rect">
            <a:avLst/>
          </a:prstGeom>
          <a:solidFill>
            <a:schemeClr val="accent1">
              <a:lumMod val="20000"/>
              <a:lumOff val="80000"/>
            </a:schemeClr>
          </a:solidFill>
        </p:spPr>
        <p:txBody>
          <a:bodyPr wrap="square" rtlCol="0">
            <a:spAutoFit/>
          </a:bodyPr>
          <a:lstStyle/>
          <a:p>
            <a:r>
              <a:rPr lang="en-GB" dirty="0">
                <a:solidFill>
                  <a:srgbClr val="FF0000"/>
                </a:solidFill>
                <a:effectLst>
                  <a:outerShdw blurRad="38100" dist="38100" dir="2700000" algn="tl">
                    <a:srgbClr val="000000">
                      <a:alpha val="43137"/>
                    </a:srgbClr>
                  </a:outerShdw>
                </a:effectLst>
              </a:rPr>
              <a:t>‘The STDM is a ‘specialization’ of the ISO-approved </a:t>
            </a:r>
            <a:r>
              <a:rPr lang="en-GB" dirty="0" smtClean="0">
                <a:solidFill>
                  <a:srgbClr val="FF0000"/>
                </a:solidFill>
                <a:effectLst>
                  <a:outerShdw blurRad="38100" dist="38100" dir="2700000" algn="tl">
                    <a:srgbClr val="000000">
                      <a:alpha val="43137"/>
                    </a:srgbClr>
                  </a:outerShdw>
                </a:effectLst>
              </a:rPr>
              <a:t>LADM. ..’ </a:t>
            </a:r>
          </a:p>
          <a:p>
            <a:r>
              <a:rPr lang="en-GB" dirty="0" smtClean="0">
                <a:solidFill>
                  <a:srgbClr val="FF0000"/>
                </a:solidFill>
                <a:effectLst>
                  <a:outerShdw blurRad="38100" dist="38100" dir="2700000" algn="tl">
                    <a:srgbClr val="000000">
                      <a:alpha val="43137"/>
                    </a:srgbClr>
                  </a:outerShdw>
                </a:effectLst>
              </a:rPr>
              <a:t>‘The </a:t>
            </a:r>
            <a:r>
              <a:rPr lang="en-GB" dirty="0">
                <a:solidFill>
                  <a:srgbClr val="FF0000"/>
                </a:solidFill>
                <a:effectLst>
                  <a:outerShdw blurRad="38100" dist="38100" dir="2700000" algn="tl">
                    <a:srgbClr val="000000">
                      <a:alpha val="43137"/>
                    </a:srgbClr>
                  </a:outerShdw>
                </a:effectLst>
              </a:rPr>
              <a:t>concept of the Social Tenure Domain Model is to .. .. </a:t>
            </a:r>
            <a:r>
              <a:rPr lang="en-GB" dirty="0" err="1">
                <a:solidFill>
                  <a:srgbClr val="FF0000"/>
                </a:solidFill>
                <a:effectLst>
                  <a:outerShdw blurRad="38100" dist="38100" dir="2700000" algn="tl">
                    <a:srgbClr val="000000">
                      <a:alpha val="43137"/>
                    </a:srgbClr>
                  </a:outerShdw>
                </a:effectLst>
              </a:rPr>
              <a:t>provid</a:t>
            </a:r>
            <a:r>
              <a:rPr lang="en-GB" dirty="0">
                <a:solidFill>
                  <a:srgbClr val="FF0000"/>
                </a:solidFill>
                <a:effectLst>
                  <a:outerShdw blurRad="38100" dist="38100" dir="2700000" algn="tl">
                    <a:srgbClr val="000000">
                      <a:alpha val="43137"/>
                    </a:srgbClr>
                  </a:outerShdw>
                </a:effectLst>
              </a:rPr>
              <a:t>[e] a standard for representing ‘people – land’ relationships independent of the level of formality, legality and technical accuracy.’ </a:t>
            </a:r>
            <a:r>
              <a:rPr lang="en-GB" sz="800" dirty="0">
                <a:solidFill>
                  <a:schemeClr val="accent1"/>
                </a:solidFill>
              </a:rPr>
              <a:t>(http://stdm.gltn.net)</a:t>
            </a:r>
          </a:p>
        </p:txBody>
      </p:sp>
      <p:sp>
        <p:nvSpPr>
          <p:cNvPr id="9" name="TextBox 8"/>
          <p:cNvSpPr txBox="1"/>
          <p:nvPr/>
        </p:nvSpPr>
        <p:spPr>
          <a:xfrm>
            <a:off x="4139952" y="4293096"/>
            <a:ext cx="4160113" cy="492443"/>
          </a:xfrm>
          <a:prstGeom prst="rect">
            <a:avLst/>
          </a:prstGeom>
          <a:solidFill>
            <a:schemeClr val="accent1">
              <a:lumMod val="20000"/>
              <a:lumOff val="80000"/>
            </a:schemeClr>
          </a:solidFill>
        </p:spPr>
        <p:txBody>
          <a:bodyPr wrap="none" rtlCol="0">
            <a:spAutoFit/>
          </a:bodyPr>
          <a:lstStyle/>
          <a:p>
            <a:r>
              <a:rPr lang="en-GB" dirty="0">
                <a:solidFill>
                  <a:srgbClr val="FF0000"/>
                </a:solidFill>
              </a:rPr>
              <a:t>Designing and Generating Documents </a:t>
            </a:r>
            <a:endParaRPr lang="en-GB" dirty="0" smtClean="0">
              <a:solidFill>
                <a:srgbClr val="FF0000"/>
              </a:solidFill>
            </a:endParaRPr>
          </a:p>
          <a:p>
            <a:r>
              <a:rPr lang="en-GB" sz="800" dirty="0" smtClean="0"/>
              <a:t>(from </a:t>
            </a:r>
            <a:r>
              <a:rPr lang="en-GB" sz="800" dirty="0">
                <a:hlinkClick r:id="rId5"/>
              </a:rPr>
              <a:t>User </a:t>
            </a:r>
            <a:r>
              <a:rPr lang="en-GB" sz="800" dirty="0" smtClean="0">
                <a:hlinkClick r:id="rId5"/>
              </a:rPr>
              <a:t>manual</a:t>
            </a:r>
            <a:r>
              <a:rPr lang="en-GB" sz="800" dirty="0" smtClean="0"/>
              <a:t>)</a:t>
            </a:r>
            <a:endParaRPr lang="en-GB" dirty="0"/>
          </a:p>
        </p:txBody>
      </p:sp>
      <p:sp>
        <p:nvSpPr>
          <p:cNvPr id="3" name="Slide Number Placeholder 2"/>
          <p:cNvSpPr>
            <a:spLocks noGrp="1"/>
          </p:cNvSpPr>
          <p:nvPr>
            <p:ph type="sldNum" sz="quarter" idx="12"/>
          </p:nvPr>
        </p:nvSpPr>
        <p:spPr/>
        <p:txBody>
          <a:bodyPr/>
          <a:lstStyle/>
          <a:p>
            <a:fld id="{409B8A6B-2702-4E09-BF63-7CC1F22DFC4D}" type="slidenum">
              <a:rPr lang="da-DK" smtClean="0"/>
              <a:t>10</a:t>
            </a:fld>
            <a:endParaRPr lang="da-DK"/>
          </a:p>
        </p:txBody>
      </p:sp>
    </p:spTree>
    <p:extLst>
      <p:ext uri="{BB962C8B-B14F-4D97-AF65-F5344CB8AC3E}">
        <p14:creationId xmlns:p14="http://schemas.microsoft.com/office/powerpoint/2010/main" val="16330890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3.</a:t>
            </a:r>
            <a:r>
              <a:rPr lang="da-DK" sz="1800" dirty="0" smtClean="0"/>
              <a:t>3</a:t>
            </a:r>
            <a:r>
              <a:rPr lang="da-DK" dirty="0" smtClean="0"/>
              <a:t> </a:t>
            </a:r>
            <a:r>
              <a:rPr lang="da-DK" dirty="0"/>
              <a:t>Standardization: </a:t>
            </a:r>
            <a:r>
              <a:rPr lang="en-GB" dirty="0" smtClean="0"/>
              <a:t>Harmonization potentials</a:t>
            </a:r>
            <a:endParaRPr lang="en-GB" dirty="0"/>
          </a:p>
        </p:txBody>
      </p:sp>
      <p:sp>
        <p:nvSpPr>
          <p:cNvPr id="3" name="TextBox 2"/>
          <p:cNvSpPr txBox="1"/>
          <p:nvPr/>
        </p:nvSpPr>
        <p:spPr>
          <a:xfrm>
            <a:off x="4153095" y="1958380"/>
            <a:ext cx="825867" cy="369332"/>
          </a:xfrm>
          <a:prstGeom prst="rect">
            <a:avLst/>
          </a:prstGeom>
          <a:noFill/>
        </p:spPr>
        <p:txBody>
          <a:bodyPr wrap="none" rtlCol="0">
            <a:spAutoFit/>
          </a:bodyPr>
          <a:lstStyle/>
          <a:p>
            <a:r>
              <a:rPr lang="da-DK" dirty="0" smtClean="0"/>
              <a:t>LADM</a:t>
            </a:r>
            <a:endParaRPr lang="en-GB" dirty="0"/>
          </a:p>
        </p:txBody>
      </p:sp>
      <p:sp>
        <p:nvSpPr>
          <p:cNvPr id="4" name="TextBox 3"/>
          <p:cNvSpPr txBox="1"/>
          <p:nvPr/>
        </p:nvSpPr>
        <p:spPr>
          <a:xfrm>
            <a:off x="1835696" y="2852936"/>
            <a:ext cx="838691" cy="369332"/>
          </a:xfrm>
          <a:prstGeom prst="rect">
            <a:avLst/>
          </a:prstGeom>
          <a:noFill/>
        </p:spPr>
        <p:txBody>
          <a:bodyPr wrap="none" rtlCol="0">
            <a:spAutoFit/>
          </a:bodyPr>
          <a:lstStyle/>
          <a:p>
            <a:r>
              <a:rPr lang="da-DK" dirty="0" smtClean="0"/>
              <a:t>STDM</a:t>
            </a:r>
            <a:endParaRPr lang="en-GB" dirty="0"/>
          </a:p>
        </p:txBody>
      </p:sp>
      <p:sp>
        <p:nvSpPr>
          <p:cNvPr id="5" name="TextBox 4"/>
          <p:cNvSpPr txBox="1"/>
          <p:nvPr/>
        </p:nvSpPr>
        <p:spPr>
          <a:xfrm>
            <a:off x="6372200" y="2852936"/>
            <a:ext cx="774571" cy="369332"/>
          </a:xfrm>
          <a:prstGeom prst="rect">
            <a:avLst/>
          </a:prstGeom>
          <a:noFill/>
        </p:spPr>
        <p:txBody>
          <a:bodyPr wrap="none" rtlCol="0">
            <a:spAutoFit/>
          </a:bodyPr>
          <a:lstStyle/>
          <a:p>
            <a:r>
              <a:rPr lang="da-DK" dirty="0" smtClean="0"/>
              <a:t>ePlan</a:t>
            </a:r>
            <a:endParaRPr lang="en-GB" dirty="0"/>
          </a:p>
        </p:txBody>
      </p:sp>
      <p:sp>
        <p:nvSpPr>
          <p:cNvPr id="6" name="TextBox 5"/>
          <p:cNvSpPr txBox="1"/>
          <p:nvPr/>
        </p:nvSpPr>
        <p:spPr>
          <a:xfrm>
            <a:off x="3496282" y="4058404"/>
            <a:ext cx="2185214" cy="369332"/>
          </a:xfrm>
          <a:prstGeom prst="rect">
            <a:avLst/>
          </a:prstGeom>
          <a:noFill/>
        </p:spPr>
        <p:txBody>
          <a:bodyPr wrap="none" rtlCol="0">
            <a:spAutoFit/>
          </a:bodyPr>
          <a:lstStyle/>
          <a:p>
            <a:r>
              <a:rPr lang="da-DK" dirty="0" smtClean="0"/>
              <a:t>LandInfra/InfraGML</a:t>
            </a:r>
            <a:endParaRPr lang="en-GB" dirty="0"/>
          </a:p>
        </p:txBody>
      </p:sp>
      <p:cxnSp>
        <p:nvCxnSpPr>
          <p:cNvPr id="8" name="Straight Connector 7"/>
          <p:cNvCxnSpPr>
            <a:stCxn id="4" idx="0"/>
            <a:endCxn id="3" idx="1"/>
          </p:cNvCxnSpPr>
          <p:nvPr/>
        </p:nvCxnSpPr>
        <p:spPr>
          <a:xfrm flipV="1">
            <a:off x="2255042" y="2143046"/>
            <a:ext cx="1898053" cy="709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 idx="3"/>
            <a:endCxn id="5" idx="0"/>
          </p:cNvCxnSpPr>
          <p:nvPr/>
        </p:nvCxnSpPr>
        <p:spPr>
          <a:xfrm>
            <a:off x="4978962" y="2143046"/>
            <a:ext cx="1780524" cy="709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2"/>
            <a:endCxn id="6" idx="3"/>
          </p:cNvCxnSpPr>
          <p:nvPr/>
        </p:nvCxnSpPr>
        <p:spPr>
          <a:xfrm flipH="1">
            <a:off x="5681496" y="3222268"/>
            <a:ext cx="1077990" cy="1020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2"/>
            <a:endCxn id="6" idx="1"/>
          </p:cNvCxnSpPr>
          <p:nvPr/>
        </p:nvCxnSpPr>
        <p:spPr>
          <a:xfrm>
            <a:off x="2255042" y="3222268"/>
            <a:ext cx="1241240" cy="102080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5" idx="1"/>
          </p:cNvCxnSpPr>
          <p:nvPr/>
        </p:nvCxnSpPr>
        <p:spPr>
          <a:xfrm>
            <a:off x="2674387" y="3037602"/>
            <a:ext cx="3697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 idx="2"/>
            <a:endCxn id="6" idx="0"/>
          </p:cNvCxnSpPr>
          <p:nvPr/>
        </p:nvCxnSpPr>
        <p:spPr>
          <a:xfrm>
            <a:off x="4566029" y="2327712"/>
            <a:ext cx="22860" cy="173069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076056" y="1404382"/>
            <a:ext cx="3779624" cy="923330"/>
          </a:xfrm>
          <a:prstGeom prst="rect">
            <a:avLst/>
          </a:prstGeom>
          <a:noFill/>
        </p:spPr>
        <p:txBody>
          <a:bodyPr wrap="none" rtlCol="0">
            <a:spAutoFit/>
          </a:bodyPr>
          <a:lstStyle/>
          <a:p>
            <a:r>
              <a:rPr lang="en-GB" dirty="0"/>
              <a:t>ISO stage </a:t>
            </a:r>
            <a:r>
              <a:rPr lang="en-GB" dirty="0" smtClean="0"/>
              <a:t>code 90.20:</a:t>
            </a:r>
            <a:endParaRPr lang="en-GB" dirty="0"/>
          </a:p>
          <a:p>
            <a:r>
              <a:rPr lang="en-GB" dirty="0" smtClean="0"/>
              <a:t>.. under </a:t>
            </a:r>
            <a:r>
              <a:rPr lang="en-GB" dirty="0"/>
              <a:t>periodical </a:t>
            </a:r>
            <a:r>
              <a:rPr lang="en-GB" dirty="0" smtClean="0"/>
              <a:t>review</a:t>
            </a:r>
          </a:p>
          <a:p>
            <a:r>
              <a:rPr lang="da-DK" dirty="0" smtClean="0"/>
              <a:t>‘</a:t>
            </a:r>
            <a:r>
              <a:rPr lang="en-GB" dirty="0"/>
              <a:t>The revision process is taken </a:t>
            </a:r>
            <a:r>
              <a:rPr lang="en-GB" dirty="0" smtClean="0"/>
              <a:t>up..</a:t>
            </a:r>
            <a:r>
              <a:rPr lang="da-DK" dirty="0" smtClean="0"/>
              <a:t>’ </a:t>
            </a:r>
            <a:endParaRPr lang="en-GB" dirty="0"/>
          </a:p>
        </p:txBody>
      </p:sp>
      <p:sp>
        <p:nvSpPr>
          <p:cNvPr id="31" name="TextBox 30"/>
          <p:cNvSpPr txBox="1"/>
          <p:nvPr/>
        </p:nvSpPr>
        <p:spPr>
          <a:xfrm>
            <a:off x="4158248" y="4392979"/>
            <a:ext cx="3715504" cy="646331"/>
          </a:xfrm>
          <a:prstGeom prst="rect">
            <a:avLst/>
          </a:prstGeom>
          <a:noFill/>
        </p:spPr>
        <p:txBody>
          <a:bodyPr wrap="none" rtlCol="0">
            <a:spAutoFit/>
          </a:bodyPr>
          <a:lstStyle/>
          <a:p>
            <a:r>
              <a:rPr lang="en-US" dirty="0"/>
              <a:t>15-111r1 </a:t>
            </a:r>
            <a:r>
              <a:rPr lang="en-US" dirty="0" err="1" smtClean="0"/>
              <a:t>LandInfra</a:t>
            </a:r>
            <a:r>
              <a:rPr lang="en-US" dirty="0" smtClean="0"/>
              <a:t> 2016-12-20</a:t>
            </a:r>
          </a:p>
          <a:p>
            <a:r>
              <a:rPr lang="en-GB" dirty="0"/>
              <a:t>17-nnn </a:t>
            </a:r>
            <a:r>
              <a:rPr lang="en-GB" dirty="0" err="1"/>
              <a:t>InfraGML</a:t>
            </a:r>
            <a:r>
              <a:rPr lang="en-GB" dirty="0"/>
              <a:t> Parts </a:t>
            </a:r>
            <a:r>
              <a:rPr lang="en-GB" dirty="0" smtClean="0"/>
              <a:t>0-7 2017- -</a:t>
            </a:r>
            <a:endParaRPr lang="en-GB" dirty="0"/>
          </a:p>
        </p:txBody>
      </p:sp>
      <p:sp>
        <p:nvSpPr>
          <p:cNvPr id="32" name="TextBox 31"/>
          <p:cNvSpPr txBox="1"/>
          <p:nvPr/>
        </p:nvSpPr>
        <p:spPr>
          <a:xfrm>
            <a:off x="503548" y="3689955"/>
            <a:ext cx="2844316" cy="1323439"/>
          </a:xfrm>
          <a:prstGeom prst="rect">
            <a:avLst/>
          </a:prstGeom>
          <a:noFill/>
        </p:spPr>
        <p:txBody>
          <a:bodyPr wrap="square" rtlCol="0">
            <a:spAutoFit/>
          </a:bodyPr>
          <a:lstStyle/>
          <a:p>
            <a:r>
              <a:rPr lang="en-GB" dirty="0" smtClean="0"/>
              <a:t>‘It </a:t>
            </a:r>
            <a:r>
              <a:rPr lang="en-GB" dirty="0"/>
              <a:t>is also an explicit </a:t>
            </a:r>
            <a:endParaRPr lang="en-GB" dirty="0" smtClean="0"/>
          </a:p>
          <a:p>
            <a:r>
              <a:rPr lang="en-GB" dirty="0" smtClean="0"/>
              <a:t>goal </a:t>
            </a:r>
            <a:r>
              <a:rPr lang="en-GB" dirty="0"/>
              <a:t>of </a:t>
            </a:r>
            <a:r>
              <a:rPr lang="en-GB" dirty="0" err="1"/>
              <a:t>OSGeo</a:t>
            </a:r>
            <a:r>
              <a:rPr lang="en-GB" dirty="0"/>
              <a:t> to support and promote standards, including OGC </a:t>
            </a:r>
            <a:r>
              <a:rPr lang="en-GB" dirty="0" smtClean="0"/>
              <a:t>standards’</a:t>
            </a:r>
          </a:p>
          <a:p>
            <a:r>
              <a:rPr lang="da-DK" sz="800" dirty="0"/>
              <a:t>(http://www.osgeo.org/faq)</a:t>
            </a:r>
            <a:endParaRPr lang="en-GB" sz="800" dirty="0"/>
          </a:p>
        </p:txBody>
      </p:sp>
      <p:sp>
        <p:nvSpPr>
          <p:cNvPr id="33" name="TextBox 32"/>
          <p:cNvSpPr txBox="1"/>
          <p:nvPr/>
        </p:nvSpPr>
        <p:spPr>
          <a:xfrm>
            <a:off x="503548" y="5229200"/>
            <a:ext cx="3082895" cy="492443"/>
          </a:xfrm>
          <a:prstGeom prst="rect">
            <a:avLst/>
          </a:prstGeom>
          <a:noFill/>
        </p:spPr>
        <p:txBody>
          <a:bodyPr wrap="none" rtlCol="0">
            <a:spAutoFit/>
          </a:bodyPr>
          <a:lstStyle/>
          <a:p>
            <a:r>
              <a:rPr lang="en-GB" dirty="0" err="1"/>
              <a:t>OSGeo</a:t>
            </a:r>
            <a:r>
              <a:rPr lang="en-GB" dirty="0"/>
              <a:t> Community </a:t>
            </a:r>
            <a:r>
              <a:rPr lang="en-GB" dirty="0" smtClean="0"/>
              <a:t>Projects</a:t>
            </a:r>
          </a:p>
          <a:p>
            <a:r>
              <a:rPr lang="da-DK" sz="800" dirty="0"/>
              <a:t>(https://wiki.osgeo.org/wiki/OSGeo_Community_Projects)</a:t>
            </a:r>
            <a:endParaRPr lang="en-GB" sz="800" dirty="0"/>
          </a:p>
        </p:txBody>
      </p:sp>
      <p:sp>
        <p:nvSpPr>
          <p:cNvPr id="34" name="TextBox 33"/>
          <p:cNvSpPr txBox="1"/>
          <p:nvPr/>
        </p:nvSpPr>
        <p:spPr>
          <a:xfrm>
            <a:off x="617349" y="1806496"/>
            <a:ext cx="2116798" cy="1046440"/>
          </a:xfrm>
          <a:prstGeom prst="rect">
            <a:avLst/>
          </a:prstGeom>
          <a:noFill/>
        </p:spPr>
        <p:txBody>
          <a:bodyPr wrap="none" rtlCol="0">
            <a:spAutoFit/>
          </a:bodyPr>
          <a:lstStyle/>
          <a:p>
            <a:r>
              <a:rPr lang="da-DK" dirty="0"/>
              <a:t>UN-Habitat /</a:t>
            </a:r>
            <a:r>
              <a:rPr lang="da-DK" dirty="0" smtClean="0"/>
              <a:t>GLTN:</a:t>
            </a:r>
          </a:p>
          <a:p>
            <a:r>
              <a:rPr lang="en-GB" dirty="0" smtClean="0"/>
              <a:t>STDM </a:t>
            </a:r>
            <a:r>
              <a:rPr lang="en-GB" dirty="0"/>
              <a:t>Version </a:t>
            </a:r>
            <a:r>
              <a:rPr lang="en-GB" dirty="0" smtClean="0"/>
              <a:t>1.4</a:t>
            </a:r>
          </a:p>
          <a:p>
            <a:r>
              <a:rPr lang="en-GB" dirty="0"/>
              <a:t>QGIS </a:t>
            </a:r>
            <a:r>
              <a:rPr lang="en-GB" dirty="0" smtClean="0"/>
              <a:t>Plug-In</a:t>
            </a:r>
          </a:p>
          <a:p>
            <a:r>
              <a:rPr lang="da-DK" sz="800" dirty="0" smtClean="0"/>
              <a:t>(</a:t>
            </a:r>
            <a:r>
              <a:rPr lang="da-DK" sz="800" dirty="0" smtClean="0">
                <a:hlinkClick r:id="rId2"/>
              </a:rPr>
              <a:t>WB Land &amp; Poverty 2015</a:t>
            </a:r>
            <a:r>
              <a:rPr lang="da-DK" sz="800" dirty="0" smtClean="0"/>
              <a:t>)</a:t>
            </a:r>
            <a:endParaRPr lang="en-GB" sz="800" dirty="0"/>
          </a:p>
        </p:txBody>
      </p:sp>
      <p:sp>
        <p:nvSpPr>
          <p:cNvPr id="7" name="Slide Number Placeholder 6"/>
          <p:cNvSpPr>
            <a:spLocks noGrp="1"/>
          </p:cNvSpPr>
          <p:nvPr>
            <p:ph type="sldNum" sz="quarter" idx="12"/>
          </p:nvPr>
        </p:nvSpPr>
        <p:spPr/>
        <p:txBody>
          <a:bodyPr/>
          <a:lstStyle/>
          <a:p>
            <a:fld id="{409B8A6B-2702-4E09-BF63-7CC1F22DFC4D}" type="slidenum">
              <a:rPr lang="da-DK" smtClean="0"/>
              <a:t>11</a:t>
            </a:fld>
            <a:endParaRPr lang="da-DK"/>
          </a:p>
        </p:txBody>
      </p:sp>
    </p:spTree>
    <p:extLst>
      <p:ext uri="{BB962C8B-B14F-4D97-AF65-F5344CB8AC3E}">
        <p14:creationId xmlns:p14="http://schemas.microsoft.com/office/powerpoint/2010/main" val="111061446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5. Conclusion</a:t>
            </a:r>
            <a:endParaRPr lang="en-GB" dirty="0"/>
          </a:p>
        </p:txBody>
      </p:sp>
      <p:sp>
        <p:nvSpPr>
          <p:cNvPr id="3" name="Slide Number Placeholder 2"/>
          <p:cNvSpPr>
            <a:spLocks noGrp="1"/>
          </p:cNvSpPr>
          <p:nvPr>
            <p:ph type="sldNum" sz="quarter" idx="12"/>
          </p:nvPr>
        </p:nvSpPr>
        <p:spPr/>
        <p:txBody>
          <a:bodyPr/>
          <a:lstStyle/>
          <a:p>
            <a:fld id="{409B8A6B-2702-4E09-BF63-7CC1F22DFC4D}" type="slidenum">
              <a:rPr lang="da-DK" smtClean="0"/>
              <a:t>12</a:t>
            </a:fld>
            <a:endParaRPr lang="da-DK"/>
          </a:p>
        </p:txBody>
      </p:sp>
      <p:sp>
        <p:nvSpPr>
          <p:cNvPr id="4" name="TextBox 3"/>
          <p:cNvSpPr txBox="1"/>
          <p:nvPr/>
        </p:nvSpPr>
        <p:spPr>
          <a:xfrm>
            <a:off x="755576" y="1412776"/>
            <a:ext cx="7272808" cy="4247317"/>
          </a:xfrm>
          <a:prstGeom prst="rect">
            <a:avLst/>
          </a:prstGeom>
          <a:noFill/>
        </p:spPr>
        <p:txBody>
          <a:bodyPr wrap="square" rtlCol="0">
            <a:spAutoFit/>
          </a:bodyPr>
          <a:lstStyle/>
          <a:p>
            <a:pPr marL="342900" indent="-342900">
              <a:buFont typeface="+mj-lt"/>
              <a:buAutoNum type="arabicPeriod"/>
            </a:pPr>
            <a:r>
              <a:rPr lang="da-DK" dirty="0" smtClean="0"/>
              <a:t>World-wide, concern for recording of real property has since the 1970s focused on the individual property rights aspect</a:t>
            </a:r>
          </a:p>
          <a:p>
            <a:pPr marL="342900" indent="-342900">
              <a:buFont typeface="+mj-lt"/>
              <a:buAutoNum type="arabicPeriod"/>
            </a:pPr>
            <a:r>
              <a:rPr lang="da-DK" dirty="0" smtClean="0"/>
              <a:t>Scientific literature now points towards an alternative: </a:t>
            </a:r>
            <a:r>
              <a:rPr lang="en-GB" dirty="0"/>
              <a:t>Developing countries are urged to increase their own tax collection. </a:t>
            </a:r>
            <a:endParaRPr lang="en-GB" dirty="0" smtClean="0"/>
          </a:p>
          <a:p>
            <a:pPr marL="342900" indent="-342900">
              <a:buFont typeface="+mj-lt"/>
              <a:buAutoNum type="arabicPeriod"/>
            </a:pPr>
            <a:r>
              <a:rPr lang="da-DK" dirty="0" smtClean="0"/>
              <a:t>A research institution, the </a:t>
            </a:r>
            <a:r>
              <a:rPr lang="en-GB" dirty="0"/>
              <a:t>Institute of Development </a:t>
            </a:r>
            <a:r>
              <a:rPr lang="en-GB" dirty="0" smtClean="0"/>
              <a:t>Studies, Brighton, UK,</a:t>
            </a:r>
            <a:r>
              <a:rPr lang="da-DK" dirty="0" smtClean="0"/>
              <a:t> suggests that ‘</a:t>
            </a:r>
            <a:r>
              <a:rPr lang="en-GB" dirty="0" smtClean="0"/>
              <a:t>Using </a:t>
            </a:r>
            <a:r>
              <a:rPr lang="en-GB" dirty="0"/>
              <a:t>locally developed, frequently open source, private sector solutions can offer a superior </a:t>
            </a:r>
            <a:r>
              <a:rPr lang="en-GB" dirty="0" smtClean="0"/>
              <a:t>option’</a:t>
            </a:r>
          </a:p>
          <a:p>
            <a:pPr marL="342900" indent="-342900">
              <a:buFont typeface="+mj-lt"/>
              <a:buAutoNum type="arabicPeriod"/>
            </a:pPr>
            <a:r>
              <a:rPr lang="da-DK" b="1" dirty="0" smtClean="0"/>
              <a:t>The QGIS-community ought to consider and eventually provide such solutions</a:t>
            </a:r>
            <a:endParaRPr lang="en-GB" dirty="0" smtClean="0"/>
          </a:p>
          <a:p>
            <a:pPr marL="342900" indent="-342900">
              <a:buFont typeface="+mj-lt"/>
              <a:buAutoNum type="arabicPeriod"/>
            </a:pPr>
            <a:r>
              <a:rPr lang="da-DK" dirty="0" smtClean="0"/>
              <a:t>Among real property-related technical standards, LandInfra /InfraGML provides for a feasible option. Interfacing with ISO LADM and STDM seems within reach.</a:t>
            </a:r>
          </a:p>
          <a:p>
            <a:pPr marL="342900" indent="-342900">
              <a:buFont typeface="+mj-lt"/>
              <a:buAutoNum type="arabicPeriod"/>
            </a:pPr>
            <a:r>
              <a:rPr lang="da-DK" b="1" dirty="0" smtClean="0"/>
              <a:t>A project: QGIS4BoundarySurvey deserve attention and support </a:t>
            </a:r>
            <a:r>
              <a:rPr lang="da-DK" dirty="0" smtClean="0"/>
              <a:t>(and being 76, I see myself as counsel, rather than head of such project)</a:t>
            </a:r>
            <a:endParaRPr lang="en-GB" dirty="0"/>
          </a:p>
        </p:txBody>
      </p:sp>
    </p:spTree>
    <p:extLst>
      <p:ext uri="{BB962C8B-B14F-4D97-AF65-F5344CB8AC3E}">
        <p14:creationId xmlns:p14="http://schemas.microsoft.com/office/powerpoint/2010/main" val="404378820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smtClean="0"/>
              <a:t>Erik Stubkjær   </a:t>
            </a:r>
            <a:r>
              <a:rPr lang="da-DK" dirty="0"/>
              <a:t/>
            </a:r>
            <a:br>
              <a:rPr lang="da-DK" dirty="0"/>
            </a:br>
            <a:r>
              <a:rPr lang="da-DK" cap="none" dirty="0" smtClean="0"/>
              <a:t>est@land.aau.dk</a:t>
            </a:r>
            <a:endParaRPr lang="en-GB" cap="none" dirty="0"/>
          </a:p>
        </p:txBody>
      </p:sp>
      <p:sp>
        <p:nvSpPr>
          <p:cNvPr id="3" name="Slide Number Placeholder 2"/>
          <p:cNvSpPr>
            <a:spLocks noGrp="1"/>
          </p:cNvSpPr>
          <p:nvPr>
            <p:ph type="sldNum" sz="quarter" idx="12"/>
          </p:nvPr>
        </p:nvSpPr>
        <p:spPr/>
        <p:txBody>
          <a:bodyPr/>
          <a:lstStyle/>
          <a:p>
            <a:fld id="{409B8A6B-2702-4E09-BF63-7CC1F22DFC4D}" type="slidenum">
              <a:rPr lang="da-DK" smtClean="0"/>
              <a:t>13</a:t>
            </a:fld>
            <a:endParaRPr lang="da-DK"/>
          </a:p>
        </p:txBody>
      </p:sp>
    </p:spTree>
    <p:extLst>
      <p:ext uri="{BB962C8B-B14F-4D97-AF65-F5344CB8AC3E}">
        <p14:creationId xmlns:p14="http://schemas.microsoft.com/office/powerpoint/2010/main" val="423438873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My intention</a:t>
            </a:r>
            <a:endParaRPr lang="en-GB" dirty="0"/>
          </a:p>
        </p:txBody>
      </p:sp>
      <p:sp>
        <p:nvSpPr>
          <p:cNvPr id="3" name="Content Placeholder 2"/>
          <p:cNvSpPr>
            <a:spLocks noGrp="1"/>
          </p:cNvSpPr>
          <p:nvPr>
            <p:ph idx="1"/>
          </p:nvPr>
        </p:nvSpPr>
        <p:spPr/>
        <p:txBody>
          <a:bodyPr/>
          <a:lstStyle/>
          <a:p>
            <a:r>
              <a:rPr lang="da-DK" dirty="0" smtClean="0"/>
              <a:t>World-wide, improve state building through better taxation of real property</a:t>
            </a:r>
          </a:p>
          <a:p>
            <a:r>
              <a:rPr lang="da-DK" dirty="0" smtClean="0"/>
              <a:t>By providing information technology which support local government tax administration</a:t>
            </a:r>
          </a:p>
          <a:p>
            <a:r>
              <a:rPr lang="da-DK" dirty="0" smtClean="0"/>
              <a:t>Through implementation of international standards and FLOSS applications,</a:t>
            </a:r>
          </a:p>
          <a:p>
            <a:pPr marL="0" indent="0">
              <a:buNone/>
            </a:pPr>
            <a:endParaRPr lang="da-DK" dirty="0"/>
          </a:p>
          <a:p>
            <a:pPr marL="0" indent="0">
              <a:buNone/>
            </a:pPr>
            <a:r>
              <a:rPr lang="da-DK" dirty="0"/>
              <a:t>s</a:t>
            </a:r>
            <a:r>
              <a:rPr lang="da-DK" dirty="0" smtClean="0"/>
              <a:t>pecifically</a:t>
            </a:r>
          </a:p>
          <a:p>
            <a:r>
              <a:rPr lang="da-DK" dirty="0" smtClean="0"/>
              <a:t>Open Geospatial Consortium (OGC):  </a:t>
            </a:r>
          </a:p>
          <a:p>
            <a:pPr lvl="1"/>
            <a:r>
              <a:rPr lang="da-DK" dirty="0" smtClean="0"/>
              <a:t>Land </a:t>
            </a:r>
            <a:r>
              <a:rPr lang="da-DK" dirty="0"/>
              <a:t>and Infrastructure Conceptual Model Standard (LandInfra</a:t>
            </a:r>
            <a:r>
              <a:rPr lang="da-DK" dirty="0" smtClean="0"/>
              <a:t>), 2016</a:t>
            </a:r>
          </a:p>
          <a:p>
            <a:pPr lvl="1"/>
            <a:r>
              <a:rPr lang="en-GB" dirty="0" err="1"/>
              <a:t>InfraGML</a:t>
            </a:r>
            <a:r>
              <a:rPr lang="en-GB" dirty="0"/>
              <a:t> encoding </a:t>
            </a:r>
            <a:r>
              <a:rPr lang="en-GB" dirty="0" smtClean="0"/>
              <a:t>standards (Parts 0 to 7), 2017</a:t>
            </a:r>
            <a:endParaRPr lang="da-DK" dirty="0"/>
          </a:p>
          <a:p>
            <a:pPr marL="0" indent="0">
              <a:buNone/>
            </a:pPr>
            <a:r>
              <a:rPr lang="da-DK" dirty="0" smtClean="0"/>
              <a:t>and</a:t>
            </a:r>
          </a:p>
          <a:p>
            <a:r>
              <a:rPr lang="da-DK" dirty="0" smtClean="0"/>
              <a:t>QGIS / PostgreSQL / PostGIS</a:t>
            </a:r>
          </a:p>
          <a:p>
            <a:pPr marL="0" indent="0">
              <a:buNone/>
            </a:pPr>
            <a:endParaRPr lang="en-GB" dirty="0"/>
          </a:p>
        </p:txBody>
      </p:sp>
      <p:sp>
        <p:nvSpPr>
          <p:cNvPr id="4" name="Slide Number Placeholder 3"/>
          <p:cNvSpPr>
            <a:spLocks noGrp="1"/>
          </p:cNvSpPr>
          <p:nvPr>
            <p:ph type="sldNum" sz="quarter" idx="12"/>
          </p:nvPr>
        </p:nvSpPr>
        <p:spPr/>
        <p:txBody>
          <a:bodyPr/>
          <a:lstStyle/>
          <a:p>
            <a:fld id="{409B8A6B-2702-4E09-BF63-7CC1F22DFC4D}" type="slidenum">
              <a:rPr lang="da-DK" smtClean="0"/>
              <a:t>2</a:t>
            </a:fld>
            <a:endParaRPr lang="da-DK"/>
          </a:p>
        </p:txBody>
      </p:sp>
    </p:spTree>
    <p:extLst>
      <p:ext uri="{BB962C8B-B14F-4D97-AF65-F5344CB8AC3E}">
        <p14:creationId xmlns:p14="http://schemas.microsoft.com/office/powerpoint/2010/main" val="183938713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Why this intention?               1. Personal reasons</a:t>
            </a:r>
            <a:endParaRPr lang="en-GB" dirty="0"/>
          </a:p>
        </p:txBody>
      </p:sp>
      <p:sp>
        <p:nvSpPr>
          <p:cNvPr id="3" name="Content Placeholder 2"/>
          <p:cNvSpPr>
            <a:spLocks noGrp="1"/>
          </p:cNvSpPr>
          <p:nvPr>
            <p:ph idx="1"/>
          </p:nvPr>
        </p:nvSpPr>
        <p:spPr/>
        <p:txBody>
          <a:bodyPr/>
          <a:lstStyle/>
          <a:p>
            <a:r>
              <a:rPr lang="da-DK" dirty="0" smtClean="0"/>
              <a:t>Incoming Head of Dept suggested (~ 2010) concern for OGC </a:t>
            </a:r>
          </a:p>
          <a:p>
            <a:r>
              <a:rPr lang="da-DK" dirty="0" smtClean="0"/>
              <a:t>OGC in 2012 decided to investigate LandXML. Land Development SWG established in 2013</a:t>
            </a:r>
          </a:p>
          <a:p>
            <a:r>
              <a:rPr lang="da-DK" dirty="0" smtClean="0"/>
              <a:t>2014 – 17 I became </a:t>
            </a:r>
            <a:r>
              <a:rPr lang="da-DK" i="1" dirty="0" smtClean="0"/>
              <a:t>engaged in specification</a:t>
            </a:r>
            <a:r>
              <a:rPr lang="da-DK" dirty="0" smtClean="0"/>
              <a:t> of conceptual standard (LandInfra) and corresponding encoding (InfraGML), </a:t>
            </a:r>
          </a:p>
          <a:p>
            <a:pPr marL="0" indent="0">
              <a:buNone/>
            </a:pPr>
            <a:r>
              <a:rPr lang="da-DK" dirty="0" smtClean="0"/>
              <a:t>My background:</a:t>
            </a:r>
            <a:endParaRPr lang="da-DK" dirty="0"/>
          </a:p>
          <a:p>
            <a:r>
              <a:rPr lang="da-DK" dirty="0" smtClean="0"/>
              <a:t>1977 – 2008 Professor at Aalborg University, Department of Planning. Research domain: Cadaster / Land Administration (institutional economics)</a:t>
            </a:r>
          </a:p>
          <a:p>
            <a:r>
              <a:rPr lang="da-DK" dirty="0" smtClean="0"/>
              <a:t>1959 – 1964 graduated as Geodetic Surveyor (Da: Landinspektør) from </a:t>
            </a:r>
            <a:r>
              <a:rPr lang="en-GB" dirty="0" smtClean="0"/>
              <a:t>Royal </a:t>
            </a:r>
            <a:r>
              <a:rPr lang="en-GB" dirty="0"/>
              <a:t>Veterinary and Agricultural </a:t>
            </a:r>
            <a:r>
              <a:rPr lang="en-GB" dirty="0" smtClean="0"/>
              <a:t>University</a:t>
            </a:r>
          </a:p>
          <a:p>
            <a:r>
              <a:rPr lang="da-DK" dirty="0" smtClean="0"/>
              <a:t>Occasional ‘programming’: Fortran, PDC Prolog (land parcel subdivision, topology; 1980s), html, svg, .., XAMPP, php, .. , xml, xsd, </a:t>
            </a:r>
            <a:r>
              <a:rPr lang="da-DK" i="1" dirty="0" smtClean="0"/>
              <a:t>xsl transformation </a:t>
            </a:r>
            <a:r>
              <a:rPr lang="da-DK" dirty="0" smtClean="0"/>
              <a:t>of examples in xml (2015-17). – GIS software not of my scientific interest</a:t>
            </a:r>
            <a:endParaRPr lang="en-GB" dirty="0"/>
          </a:p>
        </p:txBody>
      </p:sp>
      <p:sp>
        <p:nvSpPr>
          <p:cNvPr id="4" name="Slide Number Placeholder 3"/>
          <p:cNvSpPr>
            <a:spLocks noGrp="1"/>
          </p:cNvSpPr>
          <p:nvPr>
            <p:ph type="sldNum" sz="quarter" idx="12"/>
          </p:nvPr>
        </p:nvSpPr>
        <p:spPr/>
        <p:txBody>
          <a:bodyPr/>
          <a:lstStyle/>
          <a:p>
            <a:fld id="{409B8A6B-2702-4E09-BF63-7CC1F22DFC4D}" type="slidenum">
              <a:rPr lang="da-DK" smtClean="0"/>
              <a:t>3</a:t>
            </a:fld>
            <a:endParaRPr lang="da-DK"/>
          </a:p>
        </p:txBody>
      </p:sp>
    </p:spTree>
    <p:extLst>
      <p:ext uri="{BB962C8B-B14F-4D97-AF65-F5344CB8AC3E}">
        <p14:creationId xmlns:p14="http://schemas.microsoft.com/office/powerpoint/2010/main" val="270367472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9B8A6B-2702-4E09-BF63-7CC1F22DFC4D}" type="slidenum">
              <a:rPr lang="da-DK" smtClean="0"/>
              <a:t>4</a:t>
            </a:fld>
            <a:endParaRPr lang="da-DK"/>
          </a:p>
        </p:txBody>
      </p:sp>
      <p:sp>
        <p:nvSpPr>
          <p:cNvPr id="3" name="Title 2"/>
          <p:cNvSpPr>
            <a:spLocks noGrp="1"/>
          </p:cNvSpPr>
          <p:nvPr>
            <p:ph type="title"/>
          </p:nvPr>
        </p:nvSpPr>
        <p:spPr/>
        <p:txBody>
          <a:bodyPr/>
          <a:lstStyle/>
          <a:p>
            <a:r>
              <a:rPr lang="da-DK" dirty="0" smtClean="0"/>
              <a:t>Overview</a:t>
            </a:r>
            <a:endParaRPr lang="en-GB" dirty="0"/>
          </a:p>
        </p:txBody>
      </p:sp>
      <p:sp>
        <p:nvSpPr>
          <p:cNvPr id="4" name="Content Placeholder 3"/>
          <p:cNvSpPr>
            <a:spLocks noGrp="1"/>
          </p:cNvSpPr>
          <p:nvPr>
            <p:ph idx="1"/>
          </p:nvPr>
        </p:nvSpPr>
        <p:spPr/>
        <p:txBody>
          <a:bodyPr/>
          <a:lstStyle/>
          <a:p>
            <a:pPr>
              <a:buFont typeface="+mj-lt"/>
              <a:buAutoNum type="arabicPeriod"/>
            </a:pPr>
            <a:r>
              <a:rPr lang="da-DK" dirty="0" smtClean="0"/>
              <a:t>Personal reasons for engagement</a:t>
            </a:r>
          </a:p>
          <a:p>
            <a:pPr>
              <a:buFont typeface="+mj-lt"/>
              <a:buAutoNum type="arabicPeriod"/>
            </a:pPr>
            <a:r>
              <a:rPr lang="da-DK" dirty="0" smtClean="0"/>
              <a:t>A business case for the QGIS community: </a:t>
            </a:r>
            <a:br>
              <a:rPr lang="da-DK" dirty="0" smtClean="0"/>
            </a:br>
            <a:r>
              <a:rPr lang="da-DK" dirty="0" smtClean="0"/>
              <a:t>	Look for state building and public administration</a:t>
            </a:r>
          </a:p>
          <a:p>
            <a:pPr>
              <a:buFont typeface="+mj-lt"/>
              <a:buAutoNum type="arabicPeriod"/>
            </a:pPr>
            <a:r>
              <a:rPr lang="da-DK" dirty="0" smtClean="0"/>
              <a:t>Standardization efforts within the domain of Land Administration</a:t>
            </a:r>
          </a:p>
          <a:p>
            <a:pPr marL="800100" lvl="1" indent="-342900">
              <a:buFont typeface="+mj-lt"/>
              <a:buAutoNum type="alphaLcParenR"/>
            </a:pPr>
            <a:r>
              <a:rPr lang="da-DK" dirty="0"/>
              <a:t>OGC: CityGML, 2008; recently also </a:t>
            </a:r>
            <a:r>
              <a:rPr lang="da-DK" dirty="0">
                <a:solidFill>
                  <a:srgbClr val="FF0000"/>
                </a:solidFill>
              </a:rPr>
              <a:t>LandInfra / InfraGML</a:t>
            </a:r>
          </a:p>
          <a:p>
            <a:pPr marL="800100" lvl="1" indent="-342900">
              <a:buFont typeface="+mj-lt"/>
              <a:buAutoNum type="alphaLcParenR"/>
            </a:pPr>
            <a:r>
              <a:rPr lang="da-DK" dirty="0"/>
              <a:t>LandXML → ANZLIC/ ICSM : ePlan, 2009</a:t>
            </a:r>
          </a:p>
          <a:p>
            <a:pPr marL="800100" lvl="1" indent="-342900">
              <a:buFont typeface="+mj-lt"/>
              <a:buAutoNum type="alphaLcParenR"/>
            </a:pPr>
            <a:r>
              <a:rPr lang="da-DK" dirty="0" smtClean="0"/>
              <a:t>ISO 2012:19152 Land Administration Domain Model (LADM)</a:t>
            </a:r>
          </a:p>
          <a:p>
            <a:pPr marL="800100" lvl="1" indent="-342900">
              <a:buFont typeface="+mj-lt"/>
              <a:buAutoNum type="alphaLcParenR"/>
            </a:pPr>
            <a:r>
              <a:rPr lang="da-DK" dirty="0" smtClean="0"/>
              <a:t>UN-Habitat / GLTN: Social Tenure Domain Model (STDM)</a:t>
            </a:r>
          </a:p>
          <a:p>
            <a:pPr marL="800100" lvl="1" indent="-342900">
              <a:buFont typeface="+mj-lt"/>
              <a:buAutoNum type="alphaLcParenR"/>
            </a:pPr>
            <a:r>
              <a:rPr lang="en-GB" dirty="0" err="1" smtClean="0"/>
              <a:t>buildingSMART</a:t>
            </a:r>
            <a:r>
              <a:rPr lang="en-GB" dirty="0" smtClean="0"/>
              <a:t> International: Industry Foundation </a:t>
            </a:r>
            <a:r>
              <a:rPr lang="en-GB" dirty="0"/>
              <a:t>Classes (IFC</a:t>
            </a:r>
            <a:r>
              <a:rPr lang="en-GB" dirty="0" smtClean="0"/>
              <a:t>)</a:t>
            </a:r>
            <a:endParaRPr lang="en-GB" dirty="0"/>
          </a:p>
          <a:p>
            <a:pPr marL="400050">
              <a:buFont typeface="+mj-lt"/>
              <a:buAutoNum type="arabicPeriod"/>
            </a:pPr>
            <a:r>
              <a:rPr lang="da-DK" smtClean="0"/>
              <a:t>Conclusion</a:t>
            </a:r>
            <a:endParaRPr lang="da-DK" dirty="0" smtClean="0"/>
          </a:p>
        </p:txBody>
      </p:sp>
    </p:spTree>
    <p:extLst>
      <p:ext uri="{BB962C8B-B14F-4D97-AF65-F5344CB8AC3E}">
        <p14:creationId xmlns:p14="http://schemas.microsoft.com/office/powerpoint/2010/main" val="394337435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9B8A6B-2702-4E09-BF63-7CC1F22DFC4D}" type="slidenum">
              <a:rPr lang="da-DK" smtClean="0"/>
              <a:t>5</a:t>
            </a:fld>
            <a:endParaRPr lang="da-DK"/>
          </a:p>
        </p:txBody>
      </p:sp>
      <p:sp>
        <p:nvSpPr>
          <p:cNvPr id="3" name="Title 2"/>
          <p:cNvSpPr>
            <a:spLocks noGrp="1"/>
          </p:cNvSpPr>
          <p:nvPr>
            <p:ph type="title"/>
          </p:nvPr>
        </p:nvSpPr>
        <p:spPr/>
        <p:txBody>
          <a:bodyPr/>
          <a:lstStyle/>
          <a:p>
            <a:r>
              <a:rPr lang="da-DK" dirty="0" smtClean="0"/>
              <a:t>2. State building, </a:t>
            </a:r>
            <a:r>
              <a:rPr lang="da-DK" dirty="0"/>
              <a:t>public </a:t>
            </a:r>
            <a:r>
              <a:rPr lang="da-DK" dirty="0" smtClean="0"/>
              <a:t>administration, and real property</a:t>
            </a:r>
            <a:endParaRPr lang="en-GB" dirty="0"/>
          </a:p>
        </p:txBody>
      </p:sp>
      <p:sp>
        <p:nvSpPr>
          <p:cNvPr id="4" name="Content Placeholder 3"/>
          <p:cNvSpPr>
            <a:spLocks noGrp="1"/>
          </p:cNvSpPr>
          <p:nvPr>
            <p:ph idx="1"/>
          </p:nvPr>
        </p:nvSpPr>
        <p:spPr/>
        <p:txBody>
          <a:bodyPr>
            <a:normAutofit/>
          </a:bodyPr>
          <a:lstStyle/>
          <a:p>
            <a:pPr marL="0" indent="0">
              <a:buNone/>
            </a:pPr>
            <a:r>
              <a:rPr lang="en-GB" b="1" dirty="0">
                <a:hlinkClick r:id="rId2"/>
              </a:rPr>
              <a:t>The Journal of Development Studies </a:t>
            </a:r>
            <a:endParaRPr lang="en-GB" b="1" dirty="0"/>
          </a:p>
          <a:p>
            <a:pPr marL="0" indent="0">
              <a:buNone/>
            </a:pPr>
            <a:r>
              <a:rPr lang="en-GB" dirty="0" smtClean="0"/>
              <a:t>	Volume </a:t>
            </a:r>
            <a:r>
              <a:rPr lang="en-GB" dirty="0"/>
              <a:t>52, 2016 - </a:t>
            </a:r>
            <a:r>
              <a:rPr lang="en-GB" dirty="0">
                <a:hlinkClick r:id="rId3"/>
              </a:rPr>
              <a:t>Issue 12: The Politics of Taxation</a:t>
            </a:r>
            <a:endParaRPr lang="en-GB" dirty="0"/>
          </a:p>
          <a:p>
            <a:pPr marL="0" indent="0">
              <a:buNone/>
            </a:pPr>
            <a:r>
              <a:rPr lang="en-GB" dirty="0"/>
              <a:t>Domestic revenue mobilisation has received growing attention in recent years. International players such as the Organisation for Economic Co-operation and Development (OECD), the World Bank and the G20 are calling for more determined action to combat tax evasion and avoidance. Developing countries are </a:t>
            </a:r>
            <a:r>
              <a:rPr lang="en-GB" dirty="0">
                <a:solidFill>
                  <a:srgbClr val="FF0000"/>
                </a:solidFill>
              </a:rPr>
              <a:t>urged to increase their own tax collection</a:t>
            </a:r>
            <a:r>
              <a:rPr lang="en-GB" dirty="0"/>
              <a:t>. However, implementing and sustaining tax reforms has proven to be a challenging task for many governments. This special section </a:t>
            </a:r>
            <a:r>
              <a:rPr lang="en-GB" dirty="0" smtClean="0"/>
              <a:t>….</a:t>
            </a:r>
          </a:p>
          <a:p>
            <a:pPr marL="0" indent="0">
              <a:buNone/>
            </a:pPr>
            <a:endParaRPr lang="da-DK" dirty="0" smtClean="0"/>
          </a:p>
          <a:p>
            <a:pPr marL="0" indent="0">
              <a:buNone/>
            </a:pPr>
            <a:r>
              <a:rPr lang="en-GB" dirty="0" smtClean="0"/>
              <a:t>Articles</a:t>
            </a:r>
          </a:p>
          <a:p>
            <a:r>
              <a:rPr lang="en-GB" sz="1600" dirty="0"/>
              <a:t>Rebuilding Local Government Finances After Conflict: Lessons from a </a:t>
            </a:r>
            <a:r>
              <a:rPr lang="en-GB" sz="1600" dirty="0">
                <a:solidFill>
                  <a:srgbClr val="FF0000"/>
                </a:solidFill>
              </a:rPr>
              <a:t>Property Tax Reform</a:t>
            </a:r>
            <a:r>
              <a:rPr lang="en-GB" sz="1600" dirty="0"/>
              <a:t> Programme in Post-Conflict Sierra </a:t>
            </a:r>
            <a:r>
              <a:rPr lang="en-GB" sz="1600" dirty="0" smtClean="0"/>
              <a:t>Leone</a:t>
            </a:r>
            <a:endParaRPr lang="en-GB" sz="1600" dirty="0"/>
          </a:p>
          <a:p>
            <a:r>
              <a:rPr lang="en-GB" sz="1600" dirty="0"/>
              <a:t>Revenue-Maximising or Revenue-Sacrificing Government? </a:t>
            </a:r>
            <a:r>
              <a:rPr lang="en-GB" sz="1600" dirty="0">
                <a:solidFill>
                  <a:srgbClr val="FF0000"/>
                </a:solidFill>
              </a:rPr>
              <a:t>Property Tax </a:t>
            </a:r>
            <a:r>
              <a:rPr lang="en-GB" sz="1600" dirty="0"/>
              <a:t>in Pakistan</a:t>
            </a:r>
          </a:p>
          <a:p>
            <a:endParaRPr lang="en-GB" dirty="0"/>
          </a:p>
        </p:txBody>
      </p:sp>
    </p:spTree>
    <p:extLst>
      <p:ext uri="{BB962C8B-B14F-4D97-AF65-F5344CB8AC3E}">
        <p14:creationId xmlns:p14="http://schemas.microsoft.com/office/powerpoint/2010/main" val="6771086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9B8A6B-2702-4E09-BF63-7CC1F22DFC4D}" type="slidenum">
              <a:rPr lang="da-DK" smtClean="0"/>
              <a:t>6</a:t>
            </a:fld>
            <a:endParaRPr lang="da-DK"/>
          </a:p>
        </p:txBody>
      </p:sp>
      <p:sp>
        <p:nvSpPr>
          <p:cNvPr id="3" name="Title 2"/>
          <p:cNvSpPr>
            <a:spLocks noGrp="1"/>
          </p:cNvSpPr>
          <p:nvPr>
            <p:ph type="title"/>
          </p:nvPr>
        </p:nvSpPr>
        <p:spPr/>
        <p:txBody>
          <a:bodyPr/>
          <a:lstStyle/>
          <a:p>
            <a:r>
              <a:rPr lang="da-DK" dirty="0" smtClean="0"/>
              <a:t>2.</a:t>
            </a:r>
            <a:r>
              <a:rPr lang="da-DK" sz="1600" dirty="0" smtClean="0"/>
              <a:t>2</a:t>
            </a:r>
            <a:r>
              <a:rPr lang="da-DK" dirty="0" smtClean="0"/>
              <a:t> </a:t>
            </a:r>
            <a:r>
              <a:rPr lang="da-DK" dirty="0"/>
              <a:t>State building, public administration, and real property</a:t>
            </a:r>
            <a:endParaRPr lang="en-GB" dirty="0"/>
          </a:p>
        </p:txBody>
      </p:sp>
      <p:sp>
        <p:nvSpPr>
          <p:cNvPr id="4" name="Content Placeholder 3"/>
          <p:cNvSpPr>
            <a:spLocks noGrp="1"/>
          </p:cNvSpPr>
          <p:nvPr>
            <p:ph idx="1"/>
          </p:nvPr>
        </p:nvSpPr>
        <p:spPr>
          <a:xfrm>
            <a:off x="467544" y="1412776"/>
            <a:ext cx="8229600" cy="4277071"/>
          </a:xfrm>
        </p:spPr>
        <p:txBody>
          <a:bodyPr>
            <a:normAutofit fontScale="92500" lnSpcReduction="20000"/>
          </a:bodyPr>
          <a:lstStyle/>
          <a:p>
            <a:pPr marL="0" indent="0">
              <a:buNone/>
            </a:pPr>
            <a:r>
              <a:rPr lang="en-GB" dirty="0"/>
              <a:t>Building Tax Capacity in Developing Countries</a:t>
            </a:r>
          </a:p>
          <a:p>
            <a:pPr marL="400050" lvl="1" indent="0">
              <a:buNone/>
            </a:pPr>
            <a:r>
              <a:rPr lang="en-GB" dirty="0"/>
              <a:t>The agenda for the </a:t>
            </a:r>
            <a:r>
              <a:rPr lang="en-GB" b="1" i="1" dirty="0"/>
              <a:t>Third International Conference on Financing for Development</a:t>
            </a:r>
            <a:r>
              <a:rPr lang="en-GB" dirty="0"/>
              <a:t> suggests there will be less focus on aid, and more on how developing countries can generate their own financial resources for development. Governments will be urged to tax more effectively, and donors will be called upon to </a:t>
            </a:r>
            <a:r>
              <a:rPr lang="en-GB" dirty="0">
                <a:solidFill>
                  <a:srgbClr val="FF0000"/>
                </a:solidFill>
              </a:rPr>
              <a:t>help build capacity in developing country tax </a:t>
            </a:r>
            <a:r>
              <a:rPr lang="en-GB" dirty="0" smtClean="0">
                <a:solidFill>
                  <a:srgbClr val="FF0000"/>
                </a:solidFill>
              </a:rPr>
              <a:t>administrations</a:t>
            </a:r>
            <a:r>
              <a:rPr lang="en-GB" dirty="0" smtClean="0"/>
              <a:t>. .. ..</a:t>
            </a:r>
            <a:endParaRPr lang="en-GB" b="1" dirty="0"/>
          </a:p>
          <a:p>
            <a:pPr marL="0" indent="0">
              <a:buNone/>
            </a:pPr>
            <a:r>
              <a:rPr lang="en-GB" dirty="0"/>
              <a:t>Institute of Development </a:t>
            </a:r>
            <a:r>
              <a:rPr lang="en-GB" dirty="0" smtClean="0"/>
              <a:t>Studies: </a:t>
            </a:r>
            <a:r>
              <a:rPr lang="en-GB" dirty="0"/>
              <a:t>IDS Policy </a:t>
            </a:r>
            <a:r>
              <a:rPr lang="en-GB" dirty="0" smtClean="0"/>
              <a:t>Briefing, 96 ; </a:t>
            </a:r>
            <a:r>
              <a:rPr lang="en-GB" dirty="0"/>
              <a:t>2015-07-05</a:t>
            </a:r>
          </a:p>
          <a:p>
            <a:endParaRPr lang="en-GB" dirty="0"/>
          </a:p>
          <a:p>
            <a:pPr marL="0" indent="0">
              <a:buNone/>
            </a:pPr>
            <a:r>
              <a:rPr lang="en-GB" dirty="0"/>
              <a:t>Using Local IT Solutions to Improve Local Government Tax Reform </a:t>
            </a:r>
            <a:endParaRPr lang="en-GB" dirty="0" smtClean="0"/>
          </a:p>
          <a:p>
            <a:pPr marL="400050" lvl="1" indent="0">
              <a:buNone/>
            </a:pPr>
            <a:r>
              <a:rPr lang="en-GB" dirty="0"/>
              <a:t>systems frequently favoured by donors and governments are sophisticated international systems</a:t>
            </a:r>
            <a:r>
              <a:rPr lang="en-GB" dirty="0" smtClean="0"/>
              <a:t>, .. .. or </a:t>
            </a:r>
            <a:r>
              <a:rPr lang="en-GB" dirty="0"/>
              <a:t>tailored systems developed locally by donors themselves, which promise low cost and local appropriateness. However, international solutions are often high cost and poorly suited to local needs, while donor-led solutions risk a lack of sustainability. </a:t>
            </a:r>
            <a:r>
              <a:rPr lang="en-GB" dirty="0">
                <a:solidFill>
                  <a:srgbClr val="FF0000"/>
                </a:solidFill>
              </a:rPr>
              <a:t>Using locally developed, frequently open source, private sector solutions can offer a superior option</a:t>
            </a:r>
            <a:r>
              <a:rPr lang="en-GB" dirty="0"/>
              <a:t>.</a:t>
            </a:r>
            <a:endParaRPr lang="en-GB" dirty="0" smtClean="0"/>
          </a:p>
          <a:p>
            <a:pPr marL="0" indent="0">
              <a:buNone/>
            </a:pPr>
            <a:endParaRPr lang="en-GB" dirty="0"/>
          </a:p>
          <a:p>
            <a:pPr marL="0" indent="0">
              <a:buNone/>
            </a:pPr>
            <a:r>
              <a:rPr lang="en-GB" dirty="0" smtClean="0"/>
              <a:t>IDS </a:t>
            </a:r>
            <a:r>
              <a:rPr lang="en-GB" dirty="0"/>
              <a:t>Policy </a:t>
            </a:r>
            <a:r>
              <a:rPr lang="en-GB" dirty="0" smtClean="0"/>
              <a:t>Briefing, 58; Prichard</a:t>
            </a:r>
            <a:r>
              <a:rPr lang="en-GB" dirty="0"/>
              <a:t>, Wilson </a:t>
            </a:r>
            <a:r>
              <a:rPr lang="en-GB" dirty="0" smtClean="0"/>
              <a:t>2014-03-25</a:t>
            </a:r>
          </a:p>
        </p:txBody>
      </p:sp>
    </p:spTree>
    <p:extLst>
      <p:ext uri="{BB962C8B-B14F-4D97-AF65-F5344CB8AC3E}">
        <p14:creationId xmlns:p14="http://schemas.microsoft.com/office/powerpoint/2010/main" val="7780249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9B8A6B-2702-4E09-BF63-7CC1F22DFC4D}" type="slidenum">
              <a:rPr lang="da-DK" smtClean="0"/>
              <a:t>7</a:t>
            </a:fld>
            <a:endParaRPr lang="da-DK"/>
          </a:p>
        </p:txBody>
      </p:sp>
      <p:sp>
        <p:nvSpPr>
          <p:cNvPr id="3" name="Title 2"/>
          <p:cNvSpPr>
            <a:spLocks noGrp="1"/>
          </p:cNvSpPr>
          <p:nvPr>
            <p:ph type="title"/>
          </p:nvPr>
        </p:nvSpPr>
        <p:spPr/>
        <p:txBody>
          <a:bodyPr/>
          <a:lstStyle/>
          <a:p>
            <a:r>
              <a:rPr lang="da-DK" dirty="0" smtClean="0"/>
              <a:t>2.</a:t>
            </a:r>
            <a:r>
              <a:rPr lang="da-DK" sz="1600" dirty="0" smtClean="0"/>
              <a:t>3</a:t>
            </a:r>
            <a:r>
              <a:rPr lang="da-DK" dirty="0" smtClean="0"/>
              <a:t> </a:t>
            </a:r>
            <a:r>
              <a:rPr lang="da-DK" dirty="0"/>
              <a:t>State building, public administration, and real property</a:t>
            </a: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068" y="1340768"/>
            <a:ext cx="3462627" cy="2860781"/>
          </a:xfrm>
          <a:prstGeom prst="rect">
            <a:avLst/>
          </a:prstGeom>
        </p:spPr>
      </p:pic>
      <p:sp>
        <p:nvSpPr>
          <p:cNvPr id="9" name="Content Placeholder 8"/>
          <p:cNvSpPr>
            <a:spLocks noGrp="1"/>
          </p:cNvSpPr>
          <p:nvPr>
            <p:ph idx="1"/>
          </p:nvPr>
        </p:nvSpPr>
        <p:spPr>
          <a:xfrm>
            <a:off x="4139952" y="1196753"/>
            <a:ext cx="4464496" cy="3384376"/>
          </a:xfrm>
          <a:noFill/>
        </p:spPr>
        <p:txBody>
          <a:bodyPr>
            <a:normAutofit lnSpcReduction="10000"/>
          </a:bodyPr>
          <a:lstStyle/>
          <a:p>
            <a:r>
              <a:rPr lang="da-DK" dirty="0" smtClean="0"/>
              <a:t>Netherlands early 1600</a:t>
            </a:r>
          </a:p>
          <a:p>
            <a:r>
              <a:rPr lang="da-DK" dirty="0" smtClean="0"/>
              <a:t>Sweden 1600s</a:t>
            </a:r>
          </a:p>
          <a:p>
            <a:r>
              <a:rPr lang="da-DK" dirty="0" smtClean="0"/>
              <a:t>Milan cadaster 1760</a:t>
            </a:r>
          </a:p>
          <a:p>
            <a:r>
              <a:rPr lang="da-DK" dirty="0" smtClean="0"/>
              <a:t>...</a:t>
            </a:r>
          </a:p>
          <a:p>
            <a:pPr marL="0" indent="0" algn="r">
              <a:buNone/>
            </a:pPr>
            <a:r>
              <a:rPr lang="da-DK" dirty="0">
                <a:solidFill>
                  <a:srgbClr val="FF0000"/>
                </a:solidFill>
              </a:rPr>
              <a:t>i</a:t>
            </a:r>
            <a:r>
              <a:rPr lang="da-DK" dirty="0" smtClean="0">
                <a:solidFill>
                  <a:srgbClr val="FF0000"/>
                </a:solidFill>
              </a:rPr>
              <a:t>ntended for taxation</a:t>
            </a:r>
            <a:r>
              <a:rPr lang="da-DK" dirty="0" smtClean="0"/>
              <a:t>.</a:t>
            </a:r>
          </a:p>
          <a:p>
            <a:pPr marL="0" indent="0" algn="r">
              <a:buNone/>
            </a:pPr>
            <a:endParaRPr lang="da-DK" dirty="0" smtClean="0"/>
          </a:p>
          <a:p>
            <a:r>
              <a:rPr lang="da-DK" dirty="0" smtClean="0"/>
              <a:t>USA 1700s, Land Office 1784</a:t>
            </a:r>
          </a:p>
          <a:p>
            <a:r>
              <a:rPr lang="da-DK" dirty="0" smtClean="0"/>
              <a:t>Australia, NZ   From 1800s </a:t>
            </a:r>
          </a:p>
          <a:p>
            <a:pPr marL="0" indent="0" algn="r">
              <a:buNone/>
            </a:pPr>
            <a:r>
              <a:rPr lang="da-DK" dirty="0">
                <a:solidFill>
                  <a:srgbClr val="FF0000"/>
                </a:solidFill>
              </a:rPr>
              <a:t>i</a:t>
            </a:r>
            <a:r>
              <a:rPr lang="da-DK" dirty="0" smtClean="0">
                <a:solidFill>
                  <a:srgbClr val="FF0000"/>
                </a:solidFill>
              </a:rPr>
              <a:t>ntended to ‘reproduce overseas the English capitalist society’ .. ‘erasing the precapitalist indigenous settlement..’</a:t>
            </a:r>
            <a:r>
              <a:rPr lang="da-DK" sz="1000" dirty="0" smtClean="0">
                <a:solidFill>
                  <a:srgbClr val="FF0000"/>
                </a:solidFill>
              </a:rPr>
              <a:t>(329)</a:t>
            </a:r>
            <a:endParaRPr lang="en-GB" sz="1000" dirty="0">
              <a:solidFill>
                <a:srgbClr val="FF0000"/>
              </a:solidFill>
            </a:endParaRPr>
          </a:p>
        </p:txBody>
      </p:sp>
      <p:sp>
        <p:nvSpPr>
          <p:cNvPr id="10" name="TextBox 9"/>
          <p:cNvSpPr txBox="1"/>
          <p:nvPr/>
        </p:nvSpPr>
        <p:spPr>
          <a:xfrm>
            <a:off x="603568" y="4653136"/>
            <a:ext cx="8064896" cy="923330"/>
          </a:xfrm>
          <a:prstGeom prst="rect">
            <a:avLst/>
          </a:prstGeom>
          <a:noFill/>
        </p:spPr>
        <p:txBody>
          <a:bodyPr wrap="square" rtlCol="0">
            <a:spAutoFit/>
          </a:bodyPr>
          <a:lstStyle/>
          <a:p>
            <a:r>
              <a:rPr lang="da-DK" dirty="0" smtClean="0"/>
              <a:t>World Bank and development efforts since 1970s </a:t>
            </a:r>
          </a:p>
          <a:p>
            <a:r>
              <a:rPr lang="da-DK" dirty="0"/>
              <a:t>a</a:t>
            </a:r>
            <a:r>
              <a:rPr lang="da-DK" dirty="0" smtClean="0"/>
              <a:t>re largely focused on </a:t>
            </a:r>
            <a:r>
              <a:rPr lang="da-DK" dirty="0" smtClean="0">
                <a:solidFill>
                  <a:srgbClr val="FF0000"/>
                </a:solidFill>
              </a:rPr>
              <a:t>recording of property rights</a:t>
            </a:r>
            <a:r>
              <a:rPr lang="da-DK" dirty="0" smtClean="0"/>
              <a:t>, </a:t>
            </a:r>
          </a:p>
          <a:p>
            <a:r>
              <a:rPr lang="da-DK" dirty="0" smtClean="0">
                <a:solidFill>
                  <a:srgbClr val="FF0000"/>
                </a:solidFill>
              </a:rPr>
              <a:t>so far not on</a:t>
            </a:r>
            <a:r>
              <a:rPr lang="da-DK" dirty="0" smtClean="0"/>
              <a:t> the </a:t>
            </a:r>
            <a:r>
              <a:rPr lang="da-DK" dirty="0" smtClean="0">
                <a:solidFill>
                  <a:srgbClr val="FF0000"/>
                </a:solidFill>
              </a:rPr>
              <a:t>taxation </a:t>
            </a:r>
            <a:r>
              <a:rPr lang="da-DK" dirty="0" smtClean="0"/>
              <a:t>(and spatial planning, and state building) aspects </a:t>
            </a:r>
            <a:endParaRPr lang="en-GB" dirty="0"/>
          </a:p>
        </p:txBody>
      </p:sp>
    </p:spTree>
    <p:extLst>
      <p:ext uri="{BB962C8B-B14F-4D97-AF65-F5344CB8AC3E}">
        <p14:creationId xmlns:p14="http://schemas.microsoft.com/office/powerpoint/2010/main" val="375094667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r>
              <a:rPr lang="da-DK" dirty="0" smtClean="0"/>
              <a:t>3.</a:t>
            </a:r>
            <a:r>
              <a:rPr lang="da-DK" sz="1800" dirty="0" smtClean="0"/>
              <a:t>1</a:t>
            </a:r>
            <a:r>
              <a:rPr lang="da-DK" dirty="0" smtClean="0"/>
              <a:t> Standardization: The </a:t>
            </a:r>
            <a:r>
              <a:rPr lang="da-DK" dirty="0"/>
              <a:t>Land </a:t>
            </a:r>
            <a:r>
              <a:rPr lang="da-DK" dirty="0" smtClean="0"/>
              <a:t>Administration Domain Model</a:t>
            </a:r>
            <a:r>
              <a:rPr lang="da-DK" dirty="0"/>
              <a:t/>
            </a:r>
            <a:br>
              <a:rPr lang="da-DK" dirty="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5615710"/>
              </p:ext>
            </p:extLst>
          </p:nvPr>
        </p:nvGraphicFramePr>
        <p:xfrm>
          <a:off x="539552" y="1102960"/>
          <a:ext cx="7780720" cy="4846320"/>
        </p:xfrm>
        <a:graphic>
          <a:graphicData uri="http://schemas.openxmlformats.org/drawingml/2006/table">
            <a:tbl>
              <a:tblPr firstRow="1" bandRow="1">
                <a:tableStyleId>{5C22544A-7EE6-4342-B048-85BDC9FD1C3A}</a:tableStyleId>
              </a:tblPr>
              <a:tblGrid>
                <a:gridCol w="1800200"/>
                <a:gridCol w="2808312"/>
                <a:gridCol w="3172208"/>
              </a:tblGrid>
              <a:tr h="370840">
                <a:tc>
                  <a:txBody>
                    <a:bodyPr/>
                    <a:lstStyle/>
                    <a:p>
                      <a:r>
                        <a:rPr lang="da-DK" dirty="0" smtClean="0"/>
                        <a:t>LADM </a:t>
                      </a:r>
                    </a:p>
                    <a:p>
                      <a:r>
                        <a:rPr lang="da-DK" dirty="0" smtClean="0"/>
                        <a:t>conceptual</a:t>
                      </a:r>
                      <a:r>
                        <a:rPr lang="da-DK" baseline="0" dirty="0" smtClean="0"/>
                        <a:t> schemas</a:t>
                      </a:r>
                      <a:endParaRPr lang="en-GB" dirty="0"/>
                    </a:p>
                  </a:txBody>
                  <a:tcPr/>
                </a:tc>
                <a:tc>
                  <a:txBody>
                    <a:bodyPr/>
                    <a:lstStyle/>
                    <a:p>
                      <a:r>
                        <a:rPr lang="da-DK" dirty="0" smtClean="0"/>
                        <a:t>LADM classes</a:t>
                      </a:r>
                      <a:endParaRPr lang="en-GB" dirty="0"/>
                    </a:p>
                  </a:txBody>
                  <a:tcPr/>
                </a:tc>
                <a:tc>
                  <a:txBody>
                    <a:bodyPr/>
                    <a:lstStyle/>
                    <a:p>
                      <a:r>
                        <a:rPr lang="da-DK" dirty="0" smtClean="0"/>
                        <a:t>Corresponding</a:t>
                      </a:r>
                    </a:p>
                    <a:p>
                      <a:r>
                        <a:rPr lang="da-DK" dirty="0" smtClean="0"/>
                        <a:t>LandInfra classes</a:t>
                      </a:r>
                      <a:endParaRPr lang="en-GB" dirty="0"/>
                    </a:p>
                  </a:txBody>
                  <a:tcPr/>
                </a:tc>
              </a:tr>
              <a:tr h="370840">
                <a:tc>
                  <a:txBody>
                    <a:bodyPr/>
                    <a:lstStyle/>
                    <a:p>
                      <a:r>
                        <a:rPr lang="da-DK" dirty="0" smtClean="0"/>
                        <a:t>Party</a:t>
                      </a:r>
                      <a:endParaRPr lang="en-GB" dirty="0"/>
                    </a:p>
                  </a:txBody>
                  <a:tcPr/>
                </a:tc>
                <a:tc>
                  <a:txBody>
                    <a:bodyPr/>
                    <a:lstStyle/>
                    <a:p>
                      <a:r>
                        <a:rPr lang="da-DK" dirty="0" smtClean="0"/>
                        <a:t>GroupParty</a:t>
                      </a:r>
                    </a:p>
                    <a:p>
                      <a:r>
                        <a:rPr lang="da-DK" dirty="0" smtClean="0"/>
                        <a:t>PartyMember</a:t>
                      </a:r>
                      <a:endParaRPr lang="en-GB" dirty="0"/>
                    </a:p>
                  </a:txBody>
                  <a:tcPr/>
                </a:tc>
                <a:tc>
                  <a:txBody>
                    <a:bodyPr/>
                    <a:lstStyle/>
                    <a:p>
                      <a:r>
                        <a:rPr lang="da-DK" dirty="0" smtClean="0"/>
                        <a:t>Owner,</a:t>
                      </a:r>
                      <a:r>
                        <a:rPr lang="da-DK" baseline="0" dirty="0" smtClean="0"/>
                        <a:t> right holder</a:t>
                      </a:r>
                    </a:p>
                    <a:p>
                      <a:r>
                        <a:rPr lang="da-DK" baseline="0" dirty="0" smtClean="0"/>
                        <a:t>Professional</a:t>
                      </a:r>
                      <a:endParaRPr lang="da-DK" baseline="0" dirty="0" smtClean="0"/>
                    </a:p>
                  </a:txBody>
                  <a:tcPr/>
                </a:tc>
              </a:tr>
              <a:tr h="370840">
                <a:tc>
                  <a:txBody>
                    <a:bodyPr/>
                    <a:lstStyle/>
                    <a:p>
                      <a:r>
                        <a:rPr lang="da-DK" dirty="0" smtClean="0"/>
                        <a:t>Administration</a:t>
                      </a:r>
                      <a:endParaRPr lang="en-GB" dirty="0"/>
                    </a:p>
                  </a:txBody>
                  <a:tcPr/>
                </a:tc>
                <a:tc>
                  <a:txBody>
                    <a:bodyPr/>
                    <a:lstStyle/>
                    <a:p>
                      <a:r>
                        <a:rPr lang="da-DK" baseline="0" dirty="0" smtClean="0"/>
                        <a:t>RRR</a:t>
                      </a:r>
                    </a:p>
                    <a:p>
                      <a:r>
                        <a:rPr lang="da-DK" baseline="0" dirty="0" smtClean="0"/>
                        <a:t>BAUnit</a:t>
                      </a:r>
                    </a:p>
                    <a:p>
                      <a:endParaRPr lang="da-DK" baseline="0" dirty="0" smtClean="0"/>
                    </a:p>
                    <a:p>
                      <a:endParaRPr lang="da-DK" baseline="0" dirty="0" smtClean="0"/>
                    </a:p>
                    <a:p>
                      <a:r>
                        <a:rPr lang="da-DK" baseline="0" dirty="0" smtClean="0"/>
                        <a:t>AdministrativeSource</a:t>
                      </a:r>
                      <a:endParaRPr lang="da-DK"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Interest in land</a:t>
                      </a:r>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Ownership</a:t>
                      </a:r>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Easement</a:t>
                      </a:r>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Condominium</a:t>
                      </a:r>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Document</a:t>
                      </a:r>
                      <a:endParaRPr lang="en-GB" dirty="0" smtClean="0"/>
                    </a:p>
                  </a:txBody>
                  <a:tcPr/>
                </a:tc>
              </a:tr>
              <a:tr h="370840">
                <a:tc>
                  <a:txBody>
                    <a:bodyPr/>
                    <a:lstStyle/>
                    <a:p>
                      <a:r>
                        <a:rPr lang="da-DK" dirty="0" smtClean="0"/>
                        <a:t>SpatialUnit</a:t>
                      </a:r>
                      <a:endParaRPr lang="en-GB" dirty="0"/>
                    </a:p>
                  </a:txBody>
                  <a:tcPr/>
                </a:tc>
                <a:tc>
                  <a:txBody>
                    <a:bodyPr/>
                    <a:lstStyle/>
                    <a:p>
                      <a:endParaRPr lang="da-DK" baseline="0" dirty="0" smtClean="0"/>
                    </a:p>
                    <a:p>
                      <a:endParaRPr lang="da-DK" baseline="0" dirty="0" smtClean="0"/>
                    </a:p>
                    <a:p>
                      <a:r>
                        <a:rPr lang="da-DK" baseline="0" dirty="0" smtClean="0"/>
                        <a:t>SpatialUnitGroup</a:t>
                      </a:r>
                    </a:p>
                    <a:p>
                      <a:r>
                        <a:rPr lang="da-DK" baseline="0" dirty="0" smtClean="0"/>
                        <a:t>LegalSpaceBuildingUnit</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PropertyUnit</a:t>
                      </a:r>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LandParcel</a:t>
                      </a:r>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AdministrativeDivision</a:t>
                      </a:r>
                    </a:p>
                    <a:p>
                      <a:r>
                        <a:rPr lang="da-DK" dirty="0" smtClean="0"/>
                        <a:t>BuildingPart</a:t>
                      </a:r>
                      <a:endParaRPr lang="en-GB" dirty="0"/>
                    </a:p>
                  </a:txBody>
                  <a:tcPr/>
                </a:tc>
              </a:tr>
              <a:tr h="370840">
                <a:tc>
                  <a:txBody>
                    <a:bodyPr/>
                    <a:lstStyle/>
                    <a:p>
                      <a:r>
                        <a:rPr lang="da-DK" dirty="0" smtClean="0"/>
                        <a:t>Surveying</a:t>
                      </a:r>
                      <a:r>
                        <a:rPr lang="da-DK" baseline="0" dirty="0" smtClean="0"/>
                        <a:t> and</a:t>
                      </a:r>
                      <a:r>
                        <a:rPr lang="da-DK" dirty="0" smtClean="0"/>
                        <a:t> Representation</a:t>
                      </a:r>
                      <a:endParaRPr lang="en-GB" dirty="0"/>
                    </a:p>
                  </a:txBody>
                  <a:tcPr/>
                </a:tc>
                <a:tc>
                  <a:txBody>
                    <a:bodyPr/>
                    <a:lstStyle/>
                    <a:p>
                      <a:r>
                        <a:rPr lang="da-DK" dirty="0" smtClean="0"/>
                        <a:t>SpatialSource</a:t>
                      </a:r>
                      <a:endParaRPr lang="da-DK" dirty="0" smtClean="0"/>
                    </a:p>
                    <a:p>
                      <a:r>
                        <a:rPr lang="da-DK" dirty="0" smtClean="0"/>
                        <a:t>MonumentationType</a:t>
                      </a:r>
                      <a:endParaRPr lang="en-GB" dirty="0"/>
                    </a:p>
                  </a:txBody>
                  <a:tcPr/>
                </a:tc>
                <a:tc>
                  <a:txBody>
                    <a:bodyPr/>
                    <a:lstStyle/>
                    <a:p>
                      <a:r>
                        <a:rPr lang="da-DK" dirty="0" smtClean="0"/>
                        <a:t>Statement</a:t>
                      </a:r>
                      <a:endParaRPr lang="da-DK" dirty="0" smtClean="0"/>
                    </a:p>
                    <a:p>
                      <a:r>
                        <a:rPr lang="da-DK" dirty="0" smtClean="0"/>
                        <a:t>SurveyMonument</a:t>
                      </a:r>
                      <a:endParaRPr lang="en-GB" dirty="0"/>
                    </a:p>
                  </a:txBody>
                  <a:tcPr/>
                </a:tc>
              </a:tr>
            </a:tbl>
          </a:graphicData>
        </a:graphic>
      </p:graphicFrame>
      <p:sp>
        <p:nvSpPr>
          <p:cNvPr id="3" name="Slide Number Placeholder 2"/>
          <p:cNvSpPr>
            <a:spLocks noGrp="1"/>
          </p:cNvSpPr>
          <p:nvPr>
            <p:ph type="sldNum" sz="quarter" idx="12"/>
          </p:nvPr>
        </p:nvSpPr>
        <p:spPr/>
        <p:txBody>
          <a:bodyPr/>
          <a:lstStyle/>
          <a:p>
            <a:fld id="{409B8A6B-2702-4E09-BF63-7CC1F22DFC4D}" type="slidenum">
              <a:rPr lang="da-DK" smtClean="0"/>
              <a:t>8</a:t>
            </a:fld>
            <a:endParaRPr lang="da-DK"/>
          </a:p>
        </p:txBody>
      </p:sp>
    </p:spTree>
    <p:extLst>
      <p:ext uri="{BB962C8B-B14F-4D97-AF65-F5344CB8AC3E}">
        <p14:creationId xmlns:p14="http://schemas.microsoft.com/office/powerpoint/2010/main" val="356060869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9B8A6B-2702-4E09-BF63-7CC1F22DFC4D}" type="slidenum">
              <a:rPr lang="da-DK" smtClean="0"/>
              <a:t>9</a:t>
            </a:fld>
            <a:endParaRPr lang="da-DK"/>
          </a:p>
        </p:txBody>
      </p:sp>
      <p:sp>
        <p:nvSpPr>
          <p:cNvPr id="3" name="Title 2"/>
          <p:cNvSpPr>
            <a:spLocks noGrp="1"/>
          </p:cNvSpPr>
          <p:nvPr>
            <p:ph type="title"/>
          </p:nvPr>
        </p:nvSpPr>
        <p:spPr>
          <a:xfrm>
            <a:off x="457200" y="274638"/>
            <a:ext cx="8229600" cy="994122"/>
          </a:xfrm>
        </p:spPr>
        <p:txBody>
          <a:bodyPr/>
          <a:lstStyle/>
          <a:p>
            <a:r>
              <a:rPr lang="da-DK" dirty="0"/>
              <a:t>3.</a:t>
            </a:r>
            <a:r>
              <a:rPr lang="da-DK" sz="1800" dirty="0"/>
              <a:t>1</a:t>
            </a:r>
            <a:r>
              <a:rPr lang="da-DK" dirty="0"/>
              <a:t> Standardization: </a:t>
            </a:r>
            <a:r>
              <a:rPr lang="da-DK" dirty="0" smtClean="0"/>
              <a:t>LADM and LandInfra compared</a:t>
            </a:r>
            <a:endParaRPr lang="en-GB" dirty="0"/>
          </a:p>
        </p:txBody>
      </p:sp>
      <p:sp>
        <p:nvSpPr>
          <p:cNvPr id="4" name="Content Placeholder 3"/>
          <p:cNvSpPr>
            <a:spLocks noGrp="1"/>
          </p:cNvSpPr>
          <p:nvPr>
            <p:ph idx="1"/>
          </p:nvPr>
        </p:nvSpPr>
        <p:spPr>
          <a:xfrm>
            <a:off x="467544" y="1340768"/>
            <a:ext cx="8229600" cy="4680520"/>
          </a:xfrm>
        </p:spPr>
        <p:txBody>
          <a:bodyPr>
            <a:normAutofit/>
          </a:bodyPr>
          <a:lstStyle/>
          <a:p>
            <a:pPr marL="0" indent="0">
              <a:buNone/>
            </a:pPr>
            <a:r>
              <a:rPr lang="da-DK" dirty="0" smtClean="0"/>
              <a:t>LADM</a:t>
            </a:r>
          </a:p>
          <a:p>
            <a:r>
              <a:rPr lang="da-DK" dirty="0" smtClean="0"/>
              <a:t>Provides a world-wide frame of reference for Land Administration</a:t>
            </a:r>
          </a:p>
          <a:p>
            <a:r>
              <a:rPr lang="da-DK" dirty="0" smtClean="0"/>
              <a:t>Applies a terminology, which was created by consensus within </a:t>
            </a:r>
            <a:r>
              <a:rPr lang="da-DK" dirty="0" smtClean="0"/>
              <a:t>the International </a:t>
            </a:r>
            <a:r>
              <a:rPr lang="da-DK" dirty="0" smtClean="0"/>
              <a:t>Federation of Surveyors, FIG</a:t>
            </a:r>
          </a:p>
          <a:p>
            <a:r>
              <a:rPr lang="da-DK" dirty="0" smtClean="0"/>
              <a:t>Refers to </a:t>
            </a:r>
            <a:r>
              <a:rPr lang="en-GB" dirty="0"/>
              <a:t>ISO 19107:2003 </a:t>
            </a:r>
            <a:r>
              <a:rPr lang="en-GB" dirty="0" smtClean="0"/>
              <a:t> Geographic </a:t>
            </a:r>
            <a:r>
              <a:rPr lang="en-GB" dirty="0"/>
              <a:t>Information – Spatial Schema </a:t>
            </a:r>
            <a:endParaRPr lang="da-DK" dirty="0" smtClean="0"/>
          </a:p>
          <a:p>
            <a:pPr marL="0" indent="0">
              <a:buNone/>
            </a:pPr>
            <a:endParaRPr lang="da-DK" dirty="0"/>
          </a:p>
          <a:p>
            <a:pPr marL="0" indent="0">
              <a:buNone/>
            </a:pPr>
            <a:r>
              <a:rPr lang="da-DK" dirty="0" smtClean="0"/>
              <a:t>LandInfra</a:t>
            </a:r>
          </a:p>
          <a:p>
            <a:r>
              <a:rPr lang="da-DK" dirty="0" smtClean="0"/>
              <a:t>Covers surveying and documentaton on location, but not the official recording of these changes</a:t>
            </a:r>
          </a:p>
          <a:p>
            <a:r>
              <a:rPr lang="da-DK" dirty="0" smtClean="0"/>
              <a:t>Applies legal terms from the </a:t>
            </a:r>
            <a:r>
              <a:rPr lang="en-GB" dirty="0"/>
              <a:t>Legal Dictionary of Property in </a:t>
            </a:r>
            <a:r>
              <a:rPr lang="en-GB" dirty="0" smtClean="0"/>
              <a:t>Canada (reflecting two legal families)</a:t>
            </a:r>
          </a:p>
          <a:p>
            <a:r>
              <a:rPr lang="da-DK" dirty="0" smtClean="0"/>
              <a:t>Refers to GML 3.x (</a:t>
            </a:r>
            <a:r>
              <a:rPr lang="en-GB" dirty="0"/>
              <a:t>ISO </a:t>
            </a:r>
            <a:r>
              <a:rPr lang="en-GB" dirty="0" smtClean="0"/>
              <a:t>19136:2007), which is also an implementation of </a:t>
            </a:r>
            <a:r>
              <a:rPr lang="en-GB" dirty="0"/>
              <a:t>ISO </a:t>
            </a:r>
            <a:r>
              <a:rPr lang="en-GB" dirty="0" smtClean="0"/>
              <a:t>19107:2003. In addition develops on </a:t>
            </a:r>
            <a:r>
              <a:rPr lang="en-GB" dirty="0" err="1" smtClean="0"/>
              <a:t>BoundingElements</a:t>
            </a:r>
            <a:r>
              <a:rPr lang="en-GB" dirty="0" smtClean="0"/>
              <a:t> of </a:t>
            </a:r>
            <a:r>
              <a:rPr lang="en-GB" dirty="0" err="1" smtClean="0"/>
              <a:t>SpatialUnit</a:t>
            </a:r>
            <a:endParaRPr lang="en-GB" dirty="0" smtClean="0"/>
          </a:p>
          <a:p>
            <a:r>
              <a:rPr lang="da-DK" dirty="0" smtClean="0"/>
              <a:t>Aligned with buildingSmart’s IFC</a:t>
            </a:r>
            <a:endParaRPr lang="en-GB" dirty="0" smtClean="0"/>
          </a:p>
          <a:p>
            <a:endParaRPr lang="da-DK" dirty="0" smtClean="0"/>
          </a:p>
          <a:p>
            <a:endParaRPr lang="en-GB" dirty="0"/>
          </a:p>
        </p:txBody>
      </p:sp>
    </p:spTree>
    <p:extLst>
      <p:ext uri="{BB962C8B-B14F-4D97-AF65-F5344CB8AC3E}">
        <p14:creationId xmlns:p14="http://schemas.microsoft.com/office/powerpoint/2010/main" val="197891946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AAU_EN_waves">
  <a:themeElements>
    <a:clrScheme name="AAU farver">
      <a:dk1>
        <a:srgbClr val="211A52"/>
      </a:dk1>
      <a:lt1>
        <a:srgbClr val="FFFFFF"/>
      </a:lt1>
      <a:dk2>
        <a:srgbClr val="54616E"/>
      </a:dk2>
      <a:lt2>
        <a:srgbClr val="FFFFFF"/>
      </a:lt2>
      <a:accent1>
        <a:srgbClr val="594FBF"/>
      </a:accent1>
      <a:accent2>
        <a:srgbClr val="B2A2C7"/>
      </a:accent2>
      <a:accent3>
        <a:srgbClr val="C3D69B"/>
      </a:accent3>
      <a:accent4>
        <a:srgbClr val="95B3D7"/>
      </a:accent4>
      <a:accent5>
        <a:srgbClr val="548DD4"/>
      </a:accent5>
      <a:accent6>
        <a:srgbClr val="BFBFBF"/>
      </a:accent6>
      <a:hlink>
        <a:srgbClr val="0000BF"/>
      </a:hlink>
      <a:folHlink>
        <a:srgbClr val="800080"/>
      </a:folHlink>
    </a:clrScheme>
    <a:fontScheme name="Klassisk kontor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ølg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AAU_EN_waves</Template>
  <TotalTime>12925</TotalTime>
  <Words>1003</Words>
  <Application>Microsoft Office PowerPoint</Application>
  <PresentationFormat>On-screen Show (4:3)</PresentationFormat>
  <Paragraphs>159</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AAU_EN_waves</vt:lpstr>
      <vt:lpstr>QGIS, Standardization, and Surveying and Documentation of Land Parcels</vt:lpstr>
      <vt:lpstr>My intention</vt:lpstr>
      <vt:lpstr>Why this intention?               1. Personal reasons</vt:lpstr>
      <vt:lpstr>Overview</vt:lpstr>
      <vt:lpstr>2. State building, public administration, and real property</vt:lpstr>
      <vt:lpstr>2.2 State building, public administration, and real property</vt:lpstr>
      <vt:lpstr>2.3 State building, public administration, and real property</vt:lpstr>
      <vt:lpstr>3.1 Standardization: The Land Administration Domain Model </vt:lpstr>
      <vt:lpstr>3.1 Standardization: LADM and LandInfra compared</vt:lpstr>
      <vt:lpstr>3.2 Standardization: Social Tenure Domain Model </vt:lpstr>
      <vt:lpstr>3.3 Standardization: Harmonization potentials</vt:lpstr>
      <vt:lpstr>5. Conclusion</vt:lpstr>
      <vt:lpstr>Erik Stubkjær    est@land.aau.dk</vt:lpstr>
    </vt:vector>
  </TitlesOfParts>
  <Company>Aalborg Universitet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Harmonzation of standards- the iso 19152:2012 Ladm-family</dc:title>
  <dc:creator>Erik Stubkjær</dc:creator>
  <cp:lastModifiedBy>Erik Stubkjær</cp:lastModifiedBy>
  <cp:revision>108</cp:revision>
  <dcterms:created xsi:type="dcterms:W3CDTF">2017-03-08T17:23:10Z</dcterms:created>
  <dcterms:modified xsi:type="dcterms:W3CDTF">2017-08-01T14:36:43Z</dcterms:modified>
</cp:coreProperties>
</file>